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9" r:id="rId7"/>
    <p:sldId id="261" r:id="rId8"/>
    <p:sldId id="262" r:id="rId9"/>
    <p:sldId id="306" r:id="rId10"/>
    <p:sldId id="260" r:id="rId11"/>
    <p:sldId id="296" r:id="rId12"/>
    <p:sldId id="280" r:id="rId13"/>
    <p:sldId id="286" r:id="rId14"/>
    <p:sldId id="290" r:id="rId15"/>
    <p:sldId id="263" r:id="rId16"/>
    <p:sldId id="305" r:id="rId17"/>
    <p:sldId id="285" r:id="rId18"/>
    <p:sldId id="310" r:id="rId19"/>
    <p:sldId id="309" r:id="rId20"/>
    <p:sldId id="291" r:id="rId21"/>
    <p:sldId id="292" r:id="rId22"/>
    <p:sldId id="287" r:id="rId23"/>
    <p:sldId id="288" r:id="rId24"/>
    <p:sldId id="289" r:id="rId25"/>
    <p:sldId id="293" r:id="rId26"/>
    <p:sldId id="278" r:id="rId27"/>
    <p:sldId id="265" r:id="rId28"/>
    <p:sldId id="307" r:id="rId29"/>
    <p:sldId id="264" r:id="rId30"/>
    <p:sldId id="279" r:id="rId31"/>
    <p:sldId id="297" r:id="rId32"/>
    <p:sldId id="281" r:id="rId33"/>
    <p:sldId id="311" r:id="rId34"/>
    <p:sldId id="300" r:id="rId35"/>
    <p:sldId id="299" r:id="rId36"/>
    <p:sldId id="312" r:id="rId37"/>
    <p:sldId id="302" r:id="rId38"/>
    <p:sldId id="303" r:id="rId39"/>
    <p:sldId id="301" r:id="rId40"/>
    <p:sldId id="282" r:id="rId41"/>
    <p:sldId id="283" r:id="rId42"/>
    <p:sldId id="284" r:id="rId43"/>
    <p:sldId id="266" r:id="rId44"/>
    <p:sldId id="270" r:id="rId45"/>
    <p:sldId id="271" r:id="rId46"/>
    <p:sldId id="272" r:id="rId47"/>
    <p:sldId id="273" r:id="rId48"/>
    <p:sldId id="274" r:id="rId49"/>
    <p:sldId id="267" r:id="rId50"/>
    <p:sldId id="298" r:id="rId51"/>
    <p:sldId id="277" r:id="rId52"/>
    <p:sldId id="275" r:id="rId53"/>
    <p:sldId id="276" r:id="rId54"/>
    <p:sldId id="294" r:id="rId55"/>
    <p:sldId id="295" r:id="rId56"/>
    <p:sldId id="30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4/7/2024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onthisday.com/events/date/1936"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7" Type="http://schemas.openxmlformats.org/officeDocument/2006/relationships/hyperlink" Target="http://raganwald.com/2017/04/06/turing-machines.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92WHN-pAFCs"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8AB450-8249-8292-0276-5A2C4EC5AFBF}"/>
              </a:ext>
            </a:extLst>
          </p:cNvPr>
          <p:cNvSpPr>
            <a:spLocks noGrp="1" noChangeArrowheads="1"/>
          </p:cNvSpPr>
          <p:nvPr>
            <p:ph type="ctrTitle"/>
          </p:nvPr>
        </p:nvSpPr>
        <p:spPr bwMode="auto">
          <a:xfrm>
            <a:off x="2376148" y="683892"/>
            <a:ext cx="934533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Arial" panose="020B0604020202020204" pitchFamily="34" charset="0"/>
              </a:rPr>
              <a:t>The halting problem</a:t>
            </a:r>
            <a:br>
              <a:rPr kumimoji="0" lang="en-US" altLang="en-US" sz="6000" b="1" i="0" u="none" strike="noStrike" cap="none" normalizeH="0" baseline="0" dirty="0">
                <a:ln>
                  <a:noFill/>
                </a:ln>
                <a:solidFill>
                  <a:schemeClr val="tx1"/>
                </a:solidFill>
                <a:effectLst/>
                <a:latin typeface="Arial" panose="020B0604020202020204" pitchFamily="34" charset="0"/>
              </a:rPr>
            </a:br>
            <a:br>
              <a:rPr kumimoji="0" lang="en-US" altLang="en-US" sz="6000" b="1" i="0" u="none" strike="noStrike" cap="none" normalizeH="0" baseline="0" dirty="0">
                <a:ln>
                  <a:noFill/>
                </a:ln>
                <a:solidFill>
                  <a:schemeClr val="tx1"/>
                </a:solidFill>
                <a:effectLst/>
                <a:latin typeface="Arial" panose="020B0604020202020204" pitchFamily="34" charset="0"/>
              </a:rPr>
            </a:br>
            <a:r>
              <a:rPr kumimoji="0" lang="en-US" altLang="en-US" sz="6000" b="1" i="0" u="none" strike="noStrike" cap="none" normalizeH="0" baseline="0" dirty="0">
                <a:ln>
                  <a:noFill/>
                </a:ln>
                <a:solidFill>
                  <a:schemeClr val="tx1"/>
                </a:solidFill>
                <a:effectLst/>
                <a:latin typeface="Arial" panose="020B0604020202020204" pitchFamily="34" charset="0"/>
              </a:rPr>
              <a:t>A journey through Alan Turing's seminal paper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768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63799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3" y="1725319"/>
            <a:ext cx="9694416"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sought an effective method for solving the fundamental mathematical problem of determining exactly which mathematical statements are provable within a given formal mathematical system and which are not.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401608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554785" cy="913206"/>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1799101" y="1074198"/>
            <a:ext cx="9694416" cy="2862322"/>
          </a:xfrm>
          <a:prstGeom prst="rect">
            <a:avLst/>
          </a:prstGeom>
          <a:noFill/>
        </p:spPr>
        <p:txBody>
          <a:bodyPr wrap="square" rtlCol="0">
            <a:spAutoFit/>
          </a:bodyPr>
          <a:lstStyle/>
          <a:p>
            <a:endParaRPr lang="en-US" dirty="0"/>
          </a:p>
          <a:p>
            <a:r>
              <a:rPr lang="de-DE" kern="100" dirty="0">
                <a:latin typeface="Arial" panose="020B0604020202020204" pitchFamily="34" charset="0"/>
                <a:ea typeface="Aptos" panose="020B0004020202020204" pitchFamily="34" charset="0"/>
                <a:cs typeface="Arial" panose="020B0604020202020204" pitchFamily="34" charset="0"/>
              </a:rPr>
              <a:t>D</a:t>
            </a:r>
            <a:r>
              <a:rPr lang="de-DE" sz="1800" kern="100" dirty="0">
                <a:effectLst/>
                <a:latin typeface="Arial" panose="020B0604020202020204" pitchFamily="34" charset="0"/>
                <a:ea typeface="Aptos" panose="020B0004020202020204" pitchFamily="34" charset="0"/>
                <a:cs typeface="Arial" panose="020B0604020202020204" pitchFamily="34" charset="0"/>
              </a:rPr>
              <a:t>ecision procedure ~ algorithm</a:t>
            </a:r>
          </a:p>
          <a:p>
            <a:endParaRPr lang="de-DE" kern="1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an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decide if another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will stop?</a:t>
            </a:r>
          </a:p>
          <a:p>
            <a:endParaRPr lang="en-US" dirty="0">
              <a:latin typeface="Arial" panose="020B06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Turing’s insight was to define algorithms in terms of theoretical machines</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 Turing machine decide if another Turing machine will stop?</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topic of Turing’s paper</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06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431570" y="275571"/>
            <a:ext cx="4273595" cy="1251387"/>
          </a:xfrm>
        </p:spPr>
        <p:txBody>
          <a:bodyPr>
            <a:noAutofit/>
          </a:bodyPr>
          <a:lstStyle/>
          <a:p>
            <a:r>
              <a:rPr lang="en-US" sz="4000"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t>36 pages                                                                             372 pages</a:t>
            </a:r>
            <a:endParaRPr lang="en-NZ" dirty="0"/>
          </a:p>
        </p:txBody>
      </p:sp>
      <p:sp>
        <p:nvSpPr>
          <p:cNvPr id="6" name="TextBox 5">
            <a:extLst>
              <a:ext uri="{FF2B5EF4-FFF2-40B4-BE49-F238E27FC236}">
                <a16:creationId xmlns:a16="http://schemas.microsoft.com/office/drawing/2014/main" id="{E83CEB82-FB51-5CC5-479A-DDC5BB14E7A7}"/>
              </a:ext>
            </a:extLst>
          </p:cNvPr>
          <p:cNvSpPr txBox="1"/>
          <p:nvPr/>
        </p:nvSpPr>
        <p:spPr>
          <a:xfrm>
            <a:off x="2726277" y="2139518"/>
            <a:ext cx="2786756" cy="2308324"/>
          </a:xfrm>
          <a:prstGeom prst="rect">
            <a:avLst/>
          </a:prstGeom>
          <a:noFill/>
        </p:spPr>
        <p:txBody>
          <a:bodyPr wrap="square" rtlCol="0">
            <a:spAutoFit/>
          </a:bodyPr>
          <a:lstStyle/>
          <a:p>
            <a:r>
              <a:rPr lang="en-NZ" sz="1800" kern="100" dirty="0">
                <a:effectLst/>
                <a:latin typeface="Aptos" panose="020B0004020202020204" pitchFamily="34" charset="0"/>
                <a:ea typeface="Aptos" panose="020B0004020202020204" pitchFamily="34" charset="0"/>
                <a:cs typeface="Times New Roman" panose="02020603050405020304" pitchFamily="18" charset="0"/>
              </a:rPr>
              <a:t>A computable number [is] one for which there is a Turing machine which, given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 on its initial tape, terminates with the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th digit of that number [encoded on its tape].</a:t>
            </a:r>
          </a:p>
          <a:p>
            <a:endParaRPr lang="en-NZ" dirty="0"/>
          </a:p>
        </p:txBody>
      </p:sp>
      <p:pic>
        <p:nvPicPr>
          <p:cNvPr id="10" name="Picture 9">
            <a:extLst>
              <a:ext uri="{FF2B5EF4-FFF2-40B4-BE49-F238E27FC236}">
                <a16:creationId xmlns:a16="http://schemas.microsoft.com/office/drawing/2014/main" id="{1095AB30-5389-DEF7-A002-CD7E21F30315}"/>
              </a:ext>
            </a:extLst>
          </p:cNvPr>
          <p:cNvPicPr>
            <a:picLocks noChangeAspect="1"/>
          </p:cNvPicPr>
          <p:nvPr/>
        </p:nvPicPr>
        <p:blipFill>
          <a:blip r:embed="rId2"/>
          <a:stretch>
            <a:fillRect/>
          </a:stretch>
        </p:blipFill>
        <p:spPr>
          <a:xfrm>
            <a:off x="5672462" y="471906"/>
            <a:ext cx="5090601" cy="6157494"/>
          </a:xfrm>
          <a:prstGeom prst="rect">
            <a:avLst/>
          </a:prstGeom>
        </p:spPr>
      </p:pic>
    </p:spTree>
    <p:extLst>
      <p:ext uri="{BB962C8B-B14F-4D97-AF65-F5344CB8AC3E}">
        <p14:creationId xmlns:p14="http://schemas.microsoft.com/office/powerpoint/2010/main" val="23509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71675" y="228600"/>
            <a:ext cx="5667018" cy="229625"/>
          </a:xfrm>
        </p:spPr>
        <p:txBody>
          <a:bodyPr>
            <a:noAutofit/>
          </a:bodyPr>
          <a:lstStyle/>
          <a:p>
            <a:r>
              <a:rPr lang="en-US" sz="4000" i="1"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64523D8-0B30-A4F4-570F-3CFF6AFE1680}"/>
              </a:ext>
            </a:extLst>
          </p:cNvPr>
          <p:cNvPicPr>
            <a:picLocks noChangeAspect="1"/>
          </p:cNvPicPr>
          <p:nvPr/>
        </p:nvPicPr>
        <p:blipFill>
          <a:blip r:embed="rId2"/>
          <a:stretch>
            <a:fillRect/>
          </a:stretch>
        </p:blipFill>
        <p:spPr>
          <a:xfrm>
            <a:off x="1701166" y="1485900"/>
            <a:ext cx="5097780" cy="4604182"/>
          </a:xfrm>
          <a:prstGeom prst="rect">
            <a:avLst/>
          </a:prstGeom>
        </p:spPr>
      </p:pic>
      <p:pic>
        <p:nvPicPr>
          <p:cNvPr id="4" name="Picture 3">
            <a:extLst>
              <a:ext uri="{FF2B5EF4-FFF2-40B4-BE49-F238E27FC236}">
                <a16:creationId xmlns:a16="http://schemas.microsoft.com/office/drawing/2014/main" id="{3D04ED00-3E65-C070-59FB-69C1AFD38B8C}"/>
              </a:ext>
            </a:extLst>
          </p:cNvPr>
          <p:cNvPicPr>
            <a:picLocks noChangeAspect="1"/>
          </p:cNvPicPr>
          <p:nvPr/>
        </p:nvPicPr>
        <p:blipFill>
          <a:blip r:embed="rId3"/>
          <a:stretch>
            <a:fillRect/>
          </a:stretch>
        </p:blipFill>
        <p:spPr>
          <a:xfrm>
            <a:off x="7941945" y="638175"/>
            <a:ext cx="3621406" cy="4953000"/>
          </a:xfrm>
          <a:prstGeom prst="rect">
            <a:avLst/>
          </a:prstGeom>
        </p:spPr>
      </p:pic>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36 pages                                                                             372 pages</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170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56384E-6F1E-3249-E80B-71294FDA7597}"/>
              </a:ext>
            </a:extLst>
          </p:cNvPr>
          <p:cNvGrpSpPr/>
          <p:nvPr/>
        </p:nvGrpSpPr>
        <p:grpSpPr>
          <a:xfrm>
            <a:off x="2512382" y="2482924"/>
            <a:ext cx="6010180" cy="2355407"/>
            <a:chOff x="629329" y="640932"/>
            <a:chExt cx="4842302" cy="1444282"/>
          </a:xfrm>
        </p:grpSpPr>
        <p:sp>
          <p:nvSpPr>
            <p:cNvPr id="5" name="PDA box">
              <a:extLst>
                <a:ext uri="{FF2B5EF4-FFF2-40B4-BE49-F238E27FC236}">
                  <a16:creationId xmlns:a16="http://schemas.microsoft.com/office/drawing/2014/main" id="{2E9E8023-4CDC-AA8E-8346-61ACAE22F07C}"/>
                </a:ext>
              </a:extLst>
            </p:cNvPr>
            <p:cNvSpPr/>
            <p:nvPr/>
          </p:nvSpPr>
          <p:spPr>
            <a:xfrm>
              <a:off x="629329" y="1191457"/>
              <a:ext cx="1430767" cy="893757"/>
            </a:xfrm>
            <a:prstGeom prst="rect">
              <a:avLst/>
            </a:prstGeom>
            <a:noFill/>
            <a:ln>
              <a:solidFill>
                <a:schemeClr val="tx1"/>
              </a:solidFill>
            </a:ln>
          </p:spPr>
          <p:txBody>
            <a:bodyPr rtlCol="0" anchor="ctr"/>
            <a:lstStyle/>
            <a:p>
              <a:pPr algn="ctr"/>
              <a:endParaRPr lang="en-US" dirty="0"/>
            </a:p>
          </p:txBody>
        </p:sp>
        <p:sp>
          <p:nvSpPr>
            <p:cNvPr id="6" name="Finite Control">
              <a:extLst>
                <a:ext uri="{FF2B5EF4-FFF2-40B4-BE49-F238E27FC236}">
                  <a16:creationId xmlns:a16="http://schemas.microsoft.com/office/drawing/2014/main" id="{8AE488C2-1003-8E48-8E9A-154CA22C1E02}"/>
                </a:ext>
              </a:extLst>
            </p:cNvPr>
            <p:cNvSpPr/>
            <p:nvPr/>
          </p:nvSpPr>
          <p:spPr>
            <a:xfrm>
              <a:off x="991354" y="1297779"/>
              <a:ext cx="706716" cy="396315"/>
            </a:xfrm>
            <a:prstGeom prst="rect">
              <a:avLst/>
            </a:prstGeom>
          </p:spPr>
          <p:txBody>
            <a:bodyPr wrap="none">
              <a:spAutoFit/>
            </a:bodyPr>
            <a:lstStyle/>
            <a:p>
              <a:pPr algn="ctr"/>
              <a:r>
                <a:rPr lang="en-US" dirty="0">
                  <a:latin typeface="Arial" panose="020B0604020202020204" pitchFamily="34" charset="0"/>
                  <a:cs typeface="Arial" panose="020B0604020202020204" pitchFamily="34" charset="0"/>
                </a:rPr>
                <a:t>Finite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control</a:t>
              </a:r>
            </a:p>
          </p:txBody>
        </p:sp>
        <p:sp>
          <p:nvSpPr>
            <p:cNvPr id="7" name="Rectangle 4">
              <a:extLst>
                <a:ext uri="{FF2B5EF4-FFF2-40B4-BE49-F238E27FC236}">
                  <a16:creationId xmlns:a16="http://schemas.microsoft.com/office/drawing/2014/main" id="{C00AA692-213B-AB25-E07D-047CA8D88120}"/>
                </a:ext>
              </a:extLst>
            </p:cNvPr>
            <p:cNvSpPr/>
            <p:nvPr/>
          </p:nvSpPr>
          <p:spPr>
            <a:xfrm>
              <a:off x="2485017" y="1190466"/>
              <a:ext cx="2818503" cy="317979"/>
            </a:xfrm>
            <a:custGeom>
              <a:avLst/>
              <a:gdLst>
                <a:gd name="connsiteX0" fmla="*/ 0 w 2742303"/>
                <a:gd name="connsiteY0" fmla="*/ 0 h 317979"/>
                <a:gd name="connsiteX1" fmla="*/ 2742303 w 2742303"/>
                <a:gd name="connsiteY1" fmla="*/ 0 h 317979"/>
                <a:gd name="connsiteX2" fmla="*/ 2742303 w 2742303"/>
                <a:gd name="connsiteY2" fmla="*/ 317979 h 317979"/>
                <a:gd name="connsiteX3" fmla="*/ 0 w 2742303"/>
                <a:gd name="connsiteY3" fmla="*/ 317979 h 317979"/>
                <a:gd name="connsiteX4" fmla="*/ 0 w 2742303"/>
                <a:gd name="connsiteY4" fmla="*/ 0 h 317979"/>
                <a:gd name="connsiteX0" fmla="*/ 2742303 w 2833743"/>
                <a:gd name="connsiteY0" fmla="*/ 317979 h 409419"/>
                <a:gd name="connsiteX1" fmla="*/ 0 w 2833743"/>
                <a:gd name="connsiteY1" fmla="*/ 317979 h 409419"/>
                <a:gd name="connsiteX2" fmla="*/ 0 w 2833743"/>
                <a:gd name="connsiteY2" fmla="*/ 0 h 409419"/>
                <a:gd name="connsiteX3" fmla="*/ 2742303 w 2833743"/>
                <a:gd name="connsiteY3" fmla="*/ 0 h 409419"/>
                <a:gd name="connsiteX4" fmla="*/ 2833743 w 2833743"/>
                <a:gd name="connsiteY4" fmla="*/ 409419 h 409419"/>
                <a:gd name="connsiteX0" fmla="*/ 2742303 w 2742303"/>
                <a:gd name="connsiteY0" fmla="*/ 317979 h 317979"/>
                <a:gd name="connsiteX1" fmla="*/ 0 w 2742303"/>
                <a:gd name="connsiteY1" fmla="*/ 317979 h 317979"/>
                <a:gd name="connsiteX2" fmla="*/ 0 w 2742303"/>
                <a:gd name="connsiteY2" fmla="*/ 0 h 317979"/>
                <a:gd name="connsiteX3" fmla="*/ 2742303 w 2742303"/>
                <a:gd name="connsiteY3" fmla="*/ 0 h 317979"/>
                <a:gd name="connsiteX0" fmla="*/ 2818503 w 2818503"/>
                <a:gd name="connsiteY0" fmla="*/ 317979 h 317979"/>
                <a:gd name="connsiteX1" fmla="*/ 0 w 2818503"/>
                <a:gd name="connsiteY1" fmla="*/ 317979 h 317979"/>
                <a:gd name="connsiteX2" fmla="*/ 0 w 2818503"/>
                <a:gd name="connsiteY2" fmla="*/ 0 h 317979"/>
                <a:gd name="connsiteX3" fmla="*/ 2742303 w 2818503"/>
                <a:gd name="connsiteY3" fmla="*/ 0 h 317979"/>
              </a:gdLst>
              <a:ahLst/>
              <a:cxnLst>
                <a:cxn ang="0">
                  <a:pos x="connsiteX0" y="connsiteY0"/>
                </a:cxn>
                <a:cxn ang="0">
                  <a:pos x="connsiteX1" y="connsiteY1"/>
                </a:cxn>
                <a:cxn ang="0">
                  <a:pos x="connsiteX2" y="connsiteY2"/>
                </a:cxn>
                <a:cxn ang="0">
                  <a:pos x="connsiteX3" y="connsiteY3"/>
                </a:cxn>
              </a:cxnLst>
              <a:rect l="l" t="t" r="r" b="b"/>
              <a:pathLst>
                <a:path w="2818503" h="317979">
                  <a:moveTo>
                    <a:pt x="2818503" y="317979"/>
                  </a:moveTo>
                  <a:lnTo>
                    <a:pt x="0" y="317979"/>
                  </a:lnTo>
                  <a:lnTo>
                    <a:pt x="0" y="0"/>
                  </a:lnTo>
                  <a:lnTo>
                    <a:pt x="2742303" y="0"/>
                  </a:lnTo>
                </a:path>
              </a:pathLst>
            </a:custGeom>
            <a:noFill/>
            <a:ln>
              <a:solidFill>
                <a:schemeClr val="tx1"/>
              </a:solidFill>
            </a:ln>
          </p:spPr>
          <p:txBody>
            <a:bodyPr rtlCol="0" anchor="ctr"/>
            <a:lstStyle/>
            <a:p>
              <a:pPr algn="ctr"/>
              <a:endParaRPr lang="en-US" dirty="0"/>
            </a:p>
          </p:txBody>
        </p:sp>
        <p:cxnSp>
          <p:nvCxnSpPr>
            <p:cNvPr id="8" name="Straight Connector 7">
              <a:extLst>
                <a:ext uri="{FF2B5EF4-FFF2-40B4-BE49-F238E27FC236}">
                  <a16:creationId xmlns:a16="http://schemas.microsoft.com/office/drawing/2014/main" id="{407D6593-D2FB-5F61-4FFB-28E2F355B119}"/>
                </a:ext>
              </a:extLst>
            </p:cNvPr>
            <p:cNvCxnSpPr/>
            <p:nvPr/>
          </p:nvCxnSpPr>
          <p:spPr>
            <a:xfrm>
              <a:off x="2796988"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69023E-FEA5-1DF3-FDF7-76A16813BA06}"/>
                </a:ext>
              </a:extLst>
            </p:cNvPr>
            <p:cNvCxnSpPr/>
            <p:nvPr/>
          </p:nvCxnSpPr>
          <p:spPr>
            <a:xfrm>
              <a:off x="3121510"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08ED7C-15AF-FDC4-4623-1319B1135DA5}"/>
                </a:ext>
              </a:extLst>
            </p:cNvPr>
            <p:cNvCxnSpPr/>
            <p:nvPr/>
          </p:nvCxnSpPr>
          <p:spPr>
            <a:xfrm>
              <a:off x="3446032"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2D12BF-3179-BAD6-44F1-B01CB0DEEF50}"/>
                </a:ext>
              </a:extLst>
            </p:cNvPr>
            <p:cNvCxnSpPr/>
            <p:nvPr/>
          </p:nvCxnSpPr>
          <p:spPr>
            <a:xfrm>
              <a:off x="3770554"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4EEFF-29CE-1DED-FE00-0D5C26D306E3}"/>
                </a:ext>
              </a:extLst>
            </p:cNvPr>
            <p:cNvCxnSpPr/>
            <p:nvPr/>
          </p:nvCxnSpPr>
          <p:spPr>
            <a:xfrm>
              <a:off x="40950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F6E46A4-FEB2-5C64-C3BB-14377DD891D2}"/>
                </a:ext>
              </a:extLst>
            </p:cNvPr>
            <p:cNvSpPr/>
            <p:nvPr/>
          </p:nvSpPr>
          <p:spPr>
            <a:xfrm>
              <a:off x="2501714" y="1139113"/>
              <a:ext cx="307639" cy="226466"/>
            </a:xfrm>
            <a:prstGeom prst="rect">
              <a:avLst/>
            </a:prstGeom>
          </p:spPr>
          <p:txBody>
            <a:bodyPr wrap="none">
              <a:spAutoFit/>
            </a:bodyPr>
            <a:lstStyle/>
            <a:p>
              <a:r>
                <a:rPr lang="en-US" dirty="0"/>
                <a:t>…</a:t>
              </a:r>
            </a:p>
          </p:txBody>
        </p:sp>
        <p:sp>
          <p:nvSpPr>
            <p:cNvPr id="14" name="Rectangle 13">
              <a:extLst>
                <a:ext uri="{FF2B5EF4-FFF2-40B4-BE49-F238E27FC236}">
                  <a16:creationId xmlns:a16="http://schemas.microsoft.com/office/drawing/2014/main" id="{4157498C-2A96-9B01-B1DE-3984531F12ED}"/>
                </a:ext>
              </a:extLst>
            </p:cNvPr>
            <p:cNvSpPr/>
            <p:nvPr/>
          </p:nvSpPr>
          <p:spPr>
            <a:xfrm>
              <a:off x="2821034" y="1139113"/>
              <a:ext cx="315388" cy="226466"/>
            </a:xfrm>
            <a:prstGeom prst="rect">
              <a:avLst/>
            </a:prstGeom>
          </p:spPr>
          <p:txBody>
            <a:bodyPr wrap="none">
              <a:spAutoFit/>
            </a:bodyPr>
            <a:lstStyle/>
            <a:p>
              <a:r>
                <a:rPr lang="en-US" dirty="0"/>
                <a:t>@</a:t>
              </a:r>
            </a:p>
          </p:txBody>
        </p:sp>
        <p:sp>
          <p:nvSpPr>
            <p:cNvPr id="15" name="Rectangle 14">
              <a:extLst>
                <a:ext uri="{FF2B5EF4-FFF2-40B4-BE49-F238E27FC236}">
                  <a16:creationId xmlns:a16="http://schemas.microsoft.com/office/drawing/2014/main" id="{5CDA1B74-5676-389D-CBFF-D632E9B1CC76}"/>
                </a:ext>
              </a:extLst>
            </p:cNvPr>
            <p:cNvSpPr/>
            <p:nvPr/>
          </p:nvSpPr>
          <p:spPr>
            <a:xfrm>
              <a:off x="3138735" y="1141492"/>
              <a:ext cx="248229" cy="226466"/>
            </a:xfrm>
            <a:prstGeom prst="rect">
              <a:avLst/>
            </a:prstGeom>
          </p:spPr>
          <p:txBody>
            <a:bodyPr wrap="none">
              <a:spAutoFit/>
            </a:bodyPr>
            <a:lstStyle/>
            <a:p>
              <a:r>
                <a:rPr lang="en-US" dirty="0"/>
                <a:t>0</a:t>
              </a:r>
            </a:p>
          </p:txBody>
        </p:sp>
        <p:sp>
          <p:nvSpPr>
            <p:cNvPr id="16" name="Rectangle 15">
              <a:extLst>
                <a:ext uri="{FF2B5EF4-FFF2-40B4-BE49-F238E27FC236}">
                  <a16:creationId xmlns:a16="http://schemas.microsoft.com/office/drawing/2014/main" id="{30BBA1DB-6CEC-FB95-620D-DECE2F2401DD}"/>
                </a:ext>
              </a:extLst>
            </p:cNvPr>
            <p:cNvSpPr/>
            <p:nvPr/>
          </p:nvSpPr>
          <p:spPr>
            <a:xfrm>
              <a:off x="3456436" y="1143871"/>
              <a:ext cx="248229" cy="226466"/>
            </a:xfrm>
            <a:prstGeom prst="rect">
              <a:avLst/>
            </a:prstGeom>
          </p:spPr>
          <p:txBody>
            <a:bodyPr wrap="none">
              <a:spAutoFit/>
            </a:bodyPr>
            <a:lstStyle/>
            <a:p>
              <a:r>
                <a:rPr lang="en-US" dirty="0"/>
                <a:t>0</a:t>
              </a:r>
            </a:p>
          </p:txBody>
        </p:sp>
        <p:sp>
          <p:nvSpPr>
            <p:cNvPr id="17" name="Rectangle 16">
              <a:extLst>
                <a:ext uri="{FF2B5EF4-FFF2-40B4-BE49-F238E27FC236}">
                  <a16:creationId xmlns:a16="http://schemas.microsoft.com/office/drawing/2014/main" id="{806147C1-6BD0-3F51-2CA5-030E4174D6DC}"/>
                </a:ext>
              </a:extLst>
            </p:cNvPr>
            <p:cNvSpPr/>
            <p:nvPr/>
          </p:nvSpPr>
          <p:spPr>
            <a:xfrm>
              <a:off x="3774137" y="1146250"/>
              <a:ext cx="248229" cy="226466"/>
            </a:xfrm>
            <a:prstGeom prst="rect">
              <a:avLst/>
            </a:prstGeom>
          </p:spPr>
          <p:txBody>
            <a:bodyPr wrap="none">
              <a:spAutoFit/>
            </a:bodyPr>
            <a:lstStyle/>
            <a:p>
              <a:r>
                <a:rPr lang="en-US" dirty="0"/>
                <a:t>1</a:t>
              </a:r>
            </a:p>
          </p:txBody>
        </p:sp>
        <p:sp>
          <p:nvSpPr>
            <p:cNvPr id="18" name="Rectangle 17">
              <a:extLst>
                <a:ext uri="{FF2B5EF4-FFF2-40B4-BE49-F238E27FC236}">
                  <a16:creationId xmlns:a16="http://schemas.microsoft.com/office/drawing/2014/main" id="{96814DAC-83E6-C608-74C3-899E6297AA02}"/>
                </a:ext>
              </a:extLst>
            </p:cNvPr>
            <p:cNvSpPr/>
            <p:nvPr/>
          </p:nvSpPr>
          <p:spPr>
            <a:xfrm>
              <a:off x="4721345" y="1081057"/>
              <a:ext cx="492443" cy="400110"/>
            </a:xfrm>
            <a:prstGeom prst="rect">
              <a:avLst/>
            </a:prstGeom>
          </p:spPr>
          <p:txBody>
            <a:bodyPr wrap="none">
              <a:spAutoFit/>
            </a:bodyPr>
            <a:lstStyle/>
            <a:p>
              <a:r>
                <a:rPr lang="en-US" sz="2000" dirty="0"/>
                <a:t>. . .</a:t>
              </a:r>
            </a:p>
          </p:txBody>
        </p:sp>
        <p:cxnSp>
          <p:nvCxnSpPr>
            <p:cNvPr id="19" name="Straight Connector 18">
              <a:extLst>
                <a:ext uri="{FF2B5EF4-FFF2-40B4-BE49-F238E27FC236}">
                  <a16:creationId xmlns:a16="http://schemas.microsoft.com/office/drawing/2014/main" id="{69F3D2EA-2ED5-5964-92F2-609D4E7C6961}"/>
                </a:ext>
              </a:extLst>
            </p:cNvPr>
            <p:cNvCxnSpPr/>
            <p:nvPr/>
          </p:nvCxnSpPr>
          <p:spPr>
            <a:xfrm>
              <a:off x="43998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380CBF-51DE-126B-8689-4FA136060398}"/>
                </a:ext>
              </a:extLst>
            </p:cNvPr>
            <p:cNvCxnSpPr/>
            <p:nvPr/>
          </p:nvCxnSpPr>
          <p:spPr>
            <a:xfrm>
              <a:off x="4721345"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Freeform 25">
              <a:extLst>
                <a:ext uri="{FF2B5EF4-FFF2-40B4-BE49-F238E27FC236}">
                  <a16:creationId xmlns:a16="http://schemas.microsoft.com/office/drawing/2014/main" id="{CA55DAB3-98A3-47F3-0422-0B2FE974B8C3}"/>
                </a:ext>
              </a:extLst>
            </p:cNvPr>
            <p:cNvSpPr/>
            <p:nvPr/>
          </p:nvSpPr>
          <p:spPr>
            <a:xfrm>
              <a:off x="1571306" y="850600"/>
              <a:ext cx="1392687" cy="340025"/>
            </a:xfrm>
            <a:custGeom>
              <a:avLst/>
              <a:gdLst>
                <a:gd name="connsiteX0" fmla="*/ 319 w 1086487"/>
                <a:gd name="connsiteY0" fmla="*/ 340025 h 340025"/>
                <a:gd name="connsiteX1" fmla="*/ 152719 w 1086487"/>
                <a:gd name="connsiteY1" fmla="*/ 54275 h 340025"/>
                <a:gd name="connsiteX2" fmla="*/ 933769 w 1086487"/>
                <a:gd name="connsiteY2" fmla="*/ 25700 h 340025"/>
                <a:gd name="connsiteX3" fmla="*/ 1086169 w 1086487"/>
                <a:gd name="connsiteY3" fmla="*/ 340025 h 340025"/>
              </a:gdLst>
              <a:ahLst/>
              <a:cxnLst>
                <a:cxn ang="0">
                  <a:pos x="connsiteX0" y="connsiteY0"/>
                </a:cxn>
                <a:cxn ang="0">
                  <a:pos x="connsiteX1" y="connsiteY1"/>
                </a:cxn>
                <a:cxn ang="0">
                  <a:pos x="connsiteX2" y="connsiteY2"/>
                </a:cxn>
                <a:cxn ang="0">
                  <a:pos x="connsiteX3" y="connsiteY3"/>
                </a:cxn>
              </a:cxnLst>
              <a:rect l="l" t="t" r="r" b="b"/>
              <a:pathLst>
                <a:path w="1086487" h="340025">
                  <a:moveTo>
                    <a:pt x="319" y="340025"/>
                  </a:moveTo>
                  <a:cubicBezTo>
                    <a:pt x="-1269" y="223343"/>
                    <a:pt x="-2856" y="106662"/>
                    <a:pt x="152719" y="54275"/>
                  </a:cubicBezTo>
                  <a:cubicBezTo>
                    <a:pt x="308294" y="1888"/>
                    <a:pt x="778194" y="-21925"/>
                    <a:pt x="933769" y="25700"/>
                  </a:cubicBezTo>
                  <a:cubicBezTo>
                    <a:pt x="1089344" y="73325"/>
                    <a:pt x="1087756" y="206675"/>
                    <a:pt x="1086169" y="340025"/>
                  </a:cubicBezTo>
                </a:path>
              </a:pathLst>
            </a:custGeom>
            <a:noFill/>
            <a:ln>
              <a:solidFill>
                <a:schemeClr val="tx1"/>
              </a:solidFill>
              <a:tailEnd type="triangle"/>
            </a:ln>
          </p:spPr>
          <p:txBody>
            <a:bodyPr rtlCol="0" anchor="ctr"/>
            <a:lstStyle/>
            <a:p>
              <a:pPr algn="ctr"/>
              <a:endParaRPr lang="en-US" dirty="0"/>
            </a:p>
          </p:txBody>
        </p:sp>
        <p:sp>
          <p:nvSpPr>
            <p:cNvPr id="22" name="Rectangle 21">
              <a:extLst>
                <a:ext uri="{FF2B5EF4-FFF2-40B4-BE49-F238E27FC236}">
                  <a16:creationId xmlns:a16="http://schemas.microsoft.com/office/drawing/2014/main" id="{123E2E09-48B8-AA13-6622-A1811F664718}"/>
                </a:ext>
              </a:extLst>
            </p:cNvPr>
            <p:cNvSpPr/>
            <p:nvPr/>
          </p:nvSpPr>
          <p:spPr>
            <a:xfrm>
              <a:off x="2988077" y="1632181"/>
              <a:ext cx="2483554" cy="226466"/>
            </a:xfrm>
            <a:prstGeom prst="rect">
              <a:avLst/>
            </a:prstGeom>
          </p:spPr>
          <p:txBody>
            <a:bodyPr wrap="square">
              <a:spAutoFit/>
            </a:bodyPr>
            <a:lstStyle/>
            <a:p>
              <a:r>
                <a:rPr lang="en-US" dirty="0">
                  <a:latin typeface="Arial" panose="020B0604020202020204" pitchFamily="34" charset="0"/>
                  <a:cs typeface="Arial" panose="020B0604020202020204" pitchFamily="34" charset="0"/>
                </a:rPr>
                <a:t>Read/write input tape</a:t>
              </a:r>
            </a:p>
          </p:txBody>
        </p:sp>
        <p:sp>
          <p:nvSpPr>
            <p:cNvPr id="23" name="Rectangle 22">
              <a:extLst>
                <a:ext uri="{FF2B5EF4-FFF2-40B4-BE49-F238E27FC236}">
                  <a16:creationId xmlns:a16="http://schemas.microsoft.com/office/drawing/2014/main" id="{98DB64AD-2DF9-0A54-6570-0CB3A0BE191D}"/>
                </a:ext>
              </a:extLst>
            </p:cNvPr>
            <p:cNvSpPr/>
            <p:nvPr/>
          </p:nvSpPr>
          <p:spPr>
            <a:xfrm>
              <a:off x="2664225" y="640932"/>
              <a:ext cx="562066" cy="226466"/>
            </a:xfrm>
            <a:prstGeom prst="rect">
              <a:avLst/>
            </a:prstGeom>
          </p:spPr>
          <p:txBody>
            <a:bodyPr wrap="none">
              <a:spAutoFit/>
            </a:bodyPr>
            <a:lstStyle/>
            <a:p>
              <a:r>
                <a:rPr lang="en-US" dirty="0">
                  <a:latin typeface="Arial" panose="020B0604020202020204" pitchFamily="34" charset="0"/>
                  <a:cs typeface="Arial" panose="020B0604020202020204" pitchFamily="34" charset="0"/>
                </a:rPr>
                <a:t>head</a:t>
              </a:r>
            </a:p>
          </p:txBody>
        </p:sp>
        <p:sp>
          <p:nvSpPr>
            <p:cNvPr id="24" name="Freeform 28">
              <a:extLst>
                <a:ext uri="{FF2B5EF4-FFF2-40B4-BE49-F238E27FC236}">
                  <a16:creationId xmlns:a16="http://schemas.microsoft.com/office/drawing/2014/main" id="{8910E854-44FC-318B-C44A-33EC583866C5}"/>
                </a:ext>
              </a:extLst>
            </p:cNvPr>
            <p:cNvSpPr/>
            <p:nvPr/>
          </p:nvSpPr>
          <p:spPr>
            <a:xfrm rot="16200000">
              <a:off x="5100087" y="1300804"/>
              <a:ext cx="320022" cy="90497"/>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25" name="Rectangle 24">
              <a:extLst>
                <a:ext uri="{FF2B5EF4-FFF2-40B4-BE49-F238E27FC236}">
                  <a16:creationId xmlns:a16="http://schemas.microsoft.com/office/drawing/2014/main" id="{1847A88D-6C1F-1876-0B75-2DF6B438D9EE}"/>
                </a:ext>
              </a:extLst>
            </p:cNvPr>
            <p:cNvSpPr/>
            <p:nvPr/>
          </p:nvSpPr>
          <p:spPr>
            <a:xfrm>
              <a:off x="4153013" y="1151084"/>
              <a:ext cx="236605" cy="283083"/>
            </a:xfrm>
            <a:prstGeom prst="rect">
              <a:avLst/>
            </a:prstGeom>
          </p:spPr>
          <p:txBody>
            <a:bodyPr wrap="none">
              <a:spAutoFit/>
            </a:bodyPr>
            <a:lstStyle/>
            <a:p>
              <a:r>
                <a:rPr lang="en-US" sz="2400" baseline="30000" dirty="0"/>
                <a:t>1</a:t>
              </a:r>
              <a:endParaRPr lang="en-US" sz="2400" dirty="0"/>
            </a:p>
          </p:txBody>
        </p:sp>
        <p:sp>
          <p:nvSpPr>
            <p:cNvPr id="26" name="Rectangle 25">
              <a:extLst>
                <a:ext uri="{FF2B5EF4-FFF2-40B4-BE49-F238E27FC236}">
                  <a16:creationId xmlns:a16="http://schemas.microsoft.com/office/drawing/2014/main" id="{5C6B1543-1DD3-48F3-C835-3D6E4173F61F}"/>
                </a:ext>
              </a:extLst>
            </p:cNvPr>
            <p:cNvSpPr/>
            <p:nvPr/>
          </p:nvSpPr>
          <p:spPr>
            <a:xfrm>
              <a:off x="4441662" y="1147054"/>
              <a:ext cx="237897" cy="283083"/>
            </a:xfrm>
            <a:prstGeom prst="rect">
              <a:avLst/>
            </a:prstGeom>
          </p:spPr>
          <p:txBody>
            <a:bodyPr wrap="none">
              <a:spAutoFit/>
            </a:bodyPr>
            <a:lstStyle/>
            <a:p>
              <a:r>
                <a:rPr lang="en-US" sz="2400" baseline="30000" dirty="0"/>
                <a:t>#</a:t>
              </a:r>
              <a:endParaRPr lang="en-US" sz="2400" dirty="0"/>
            </a:p>
          </p:txBody>
        </p:sp>
      </p:grpSp>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2050742" y="550416"/>
            <a:ext cx="8602461"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FSM</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24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045530" cy="596390"/>
          </a:xfrm>
        </p:spPr>
        <p:txBody>
          <a:bodyPr>
            <a:noAutofit/>
          </a:bodyPr>
          <a:lstStyle/>
          <a:p>
            <a:r>
              <a:rPr lang="en-US" sz="4000" i="1" dirty="0">
                <a:latin typeface="Arial" panose="020B0604020202020204" pitchFamily="34" charset="0"/>
                <a:cs typeface="Arial" panose="020B0604020202020204" pitchFamily="34" charset="0"/>
              </a:rPr>
              <a:t>Finite state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3171253"/>
          </a:xfrm>
          <a:prstGeom prst="rect">
            <a:avLst/>
          </a:prstGeom>
          <a:noFill/>
        </p:spPr>
        <p:txBody>
          <a:bodyPr wrap="square" rtlCol="0">
            <a:spAutoFit/>
          </a:bodyPr>
          <a:lstStyle/>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state machine – processes the input and halts at the end.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input string is accepted if it halts in an accept state.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Rejected if it halts in a non-accept state.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string, reads from left to right, no write, the machine halts an end of the string.</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They have only a finite number of states.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number may be large, but it is still finite.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only way they can remember something is to go to a new state.</a:t>
            </a: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34112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1793290" y="550416"/>
            <a:ext cx="8859914"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a TM</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F825744-4ECF-C999-6543-7BFD27B0C804}"/>
              </a:ext>
            </a:extLst>
          </p:cNvPr>
          <p:cNvPicPr>
            <a:picLocks noChangeAspect="1"/>
          </p:cNvPicPr>
          <p:nvPr/>
        </p:nvPicPr>
        <p:blipFill>
          <a:blip r:embed="rId2"/>
          <a:stretch>
            <a:fillRect/>
          </a:stretch>
        </p:blipFill>
        <p:spPr>
          <a:xfrm>
            <a:off x="3990526" y="2379778"/>
            <a:ext cx="3962743" cy="3071126"/>
          </a:xfrm>
          <a:prstGeom prst="rect">
            <a:avLst/>
          </a:prstGeom>
        </p:spPr>
      </p:pic>
    </p:spTree>
    <p:extLst>
      <p:ext uri="{BB962C8B-B14F-4D97-AF65-F5344CB8AC3E}">
        <p14:creationId xmlns:p14="http://schemas.microsoft.com/office/powerpoint/2010/main" val="26679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2308324"/>
          </a:xfrm>
          <a:prstGeom prst="rect">
            <a:avLst/>
          </a:prstGeom>
          <a:noFill/>
        </p:spPr>
        <p:txBody>
          <a:bodyPr wrap="square" rtlCol="0">
            <a:spAutoFit/>
          </a:bodyPr>
          <a:lstStyle/>
          <a:p>
            <a:r>
              <a:rPr lang="de-DE" sz="1800" kern="100" dirty="0">
                <a:effectLst/>
                <a:latin typeface="Arial" panose="020B0604020202020204" pitchFamily="34" charset="0"/>
                <a:ea typeface="Aptos" panose="020B0004020202020204" pitchFamily="34" charset="0"/>
                <a:cs typeface="Arial" panose="020B0604020202020204" pitchFamily="34" charset="0"/>
              </a:rPr>
              <a:t>Turing machine – we can read/write and move the tape in either direction.</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The </a:t>
            </a:r>
            <a:r>
              <a:rPr lang="en-US" sz="1800" kern="100" dirty="0">
                <a:effectLst/>
                <a:latin typeface="Arial" panose="020B0604020202020204" pitchFamily="34" charset="0"/>
                <a:ea typeface="Aptos" panose="020B0004020202020204" pitchFamily="34" charset="0"/>
                <a:cs typeface="Arial" panose="020B0604020202020204" pitchFamily="34" charset="0"/>
              </a:rPr>
              <a:t>Turing machine has infinite tape, reads in both directions and can write. </a:t>
            </a:r>
          </a:p>
          <a:p>
            <a:endParaRPr lang="en-US" kern="100" dirty="0">
              <a:latin typeface="Arial" panose="020B0604020202020204" pitchFamily="34" charset="0"/>
              <a:ea typeface="Aptos" panose="020B00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It halts in either an </a:t>
            </a:r>
            <a:r>
              <a:rPr lang="de-DE" sz="1800" kern="100" dirty="0">
                <a:effectLst/>
                <a:latin typeface="Arial" panose="020B0604020202020204" pitchFamily="34" charset="0"/>
                <a:ea typeface="Aptos" panose="020B0004020202020204" pitchFamily="34" charset="0"/>
                <a:cs typeface="Arial" panose="020B0604020202020204" pitchFamily="34" charset="0"/>
              </a:rPr>
              <a:t>accept or reject state even if the input is not complete. </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But it can loop, possibly forever, in which case it diverges. </a:t>
            </a:r>
            <a:endParaRPr lang="en-NZ" dirty="0"/>
          </a:p>
        </p:txBody>
      </p:sp>
      <p:pic>
        <p:nvPicPr>
          <p:cNvPr id="9" name="Picture 8">
            <a:extLst>
              <a:ext uri="{FF2B5EF4-FFF2-40B4-BE49-F238E27FC236}">
                <a16:creationId xmlns:a16="http://schemas.microsoft.com/office/drawing/2014/main" id="{3694F3C8-302B-3D58-306E-039FD699849D}"/>
              </a:ext>
            </a:extLst>
          </p:cNvPr>
          <p:cNvPicPr>
            <a:picLocks noChangeAspect="1"/>
          </p:cNvPicPr>
          <p:nvPr/>
        </p:nvPicPr>
        <p:blipFill>
          <a:blip r:embed="rId2"/>
          <a:stretch>
            <a:fillRect/>
          </a:stretch>
        </p:blipFill>
        <p:spPr>
          <a:xfrm>
            <a:off x="2947801" y="3716482"/>
            <a:ext cx="5981700" cy="2486025"/>
          </a:xfrm>
          <a:prstGeom prst="rect">
            <a:avLst/>
          </a:prstGeom>
        </p:spPr>
      </p:pic>
    </p:spTree>
    <p:extLst>
      <p:ext uri="{BB962C8B-B14F-4D97-AF65-F5344CB8AC3E}">
        <p14:creationId xmlns:p14="http://schemas.microsoft.com/office/powerpoint/2010/main" val="424365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646331"/>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endParaRPr lang="en-NZ" dirty="0"/>
          </a:p>
        </p:txBody>
      </p:sp>
      <p:graphicFrame>
        <p:nvGraphicFramePr>
          <p:cNvPr id="2" name="Table 1">
            <a:extLst>
              <a:ext uri="{FF2B5EF4-FFF2-40B4-BE49-F238E27FC236}">
                <a16:creationId xmlns:a16="http://schemas.microsoft.com/office/drawing/2014/main" id="{C61EE0B0-ACD0-578F-62EC-0C418FA4BD30}"/>
              </a:ext>
            </a:extLst>
          </p:cNvPr>
          <p:cNvGraphicFramePr>
            <a:graphicFrameLocks noGrp="1"/>
          </p:cNvGraphicFramePr>
          <p:nvPr>
            <p:extLst>
              <p:ext uri="{D42A27DB-BD31-4B8C-83A1-F6EECF244321}">
                <p14:modId xmlns:p14="http://schemas.microsoft.com/office/powerpoint/2010/main" val="3677737549"/>
              </p:ext>
            </p:extLst>
          </p:nvPr>
        </p:nvGraphicFramePr>
        <p:xfrm>
          <a:off x="2219417" y="1996022"/>
          <a:ext cx="8293996" cy="3296786"/>
        </p:xfrm>
        <a:graphic>
          <a:graphicData uri="http://schemas.openxmlformats.org/drawingml/2006/table">
            <a:tbl>
              <a:tblPr firstRow="1" firstCol="1" bandRow="1">
                <a:tableStyleId>{5C22544A-7EE6-4342-B048-85BDC9FD1C3A}</a:tableStyleId>
              </a:tblPr>
              <a:tblGrid>
                <a:gridCol w="2073499">
                  <a:extLst>
                    <a:ext uri="{9D8B030D-6E8A-4147-A177-3AD203B41FA5}">
                      <a16:colId xmlns:a16="http://schemas.microsoft.com/office/drawing/2014/main" val="2747751590"/>
                    </a:ext>
                  </a:extLst>
                </a:gridCol>
                <a:gridCol w="2073499">
                  <a:extLst>
                    <a:ext uri="{9D8B030D-6E8A-4147-A177-3AD203B41FA5}">
                      <a16:colId xmlns:a16="http://schemas.microsoft.com/office/drawing/2014/main" val="3938464142"/>
                    </a:ext>
                  </a:extLst>
                </a:gridCol>
                <a:gridCol w="2073499">
                  <a:extLst>
                    <a:ext uri="{9D8B030D-6E8A-4147-A177-3AD203B41FA5}">
                      <a16:colId xmlns:a16="http://schemas.microsoft.com/office/drawing/2014/main" val="4283322372"/>
                    </a:ext>
                  </a:extLst>
                </a:gridCol>
                <a:gridCol w="2073499">
                  <a:extLst>
                    <a:ext uri="{9D8B030D-6E8A-4147-A177-3AD203B41FA5}">
                      <a16:colId xmlns:a16="http://schemas.microsoft.com/office/drawing/2014/main" val="4104693264"/>
                    </a:ext>
                  </a:extLst>
                </a:gridCol>
              </a:tblGrid>
              <a:tr h="658966">
                <a:tc>
                  <a:txBody>
                    <a:bodyPr/>
                    <a:lstStyle/>
                    <a:p>
                      <a:pPr>
                        <a:lnSpc>
                          <a:spcPct val="107000"/>
                        </a:lnSpc>
                        <a:spcAft>
                          <a:spcPts val="800"/>
                        </a:spcAft>
                      </a:pPr>
                      <a:r>
                        <a:rPr lang="de-DE" sz="1100" kern="100">
                          <a:effectLst/>
                        </a:rPr>
                        <a:t>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Scanned square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Operation</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Next 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6320631"/>
                  </a:ext>
                </a:extLst>
              </a:tr>
              <a:tr h="659455">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P0,R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332781"/>
                  </a:ext>
                </a:extLst>
              </a:tr>
              <a:tr h="659455">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411223"/>
                  </a:ext>
                </a:extLst>
              </a:tr>
              <a:tr h="659455">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P1,R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020839"/>
                  </a:ext>
                </a:extLst>
              </a:tr>
              <a:tr h="659455">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9950082"/>
                  </a:ext>
                </a:extLst>
              </a:tr>
            </a:tbl>
          </a:graphicData>
        </a:graphic>
      </p:graphicFrame>
    </p:spTree>
    <p:extLst>
      <p:ext uri="{BB962C8B-B14F-4D97-AF65-F5344CB8AC3E}">
        <p14:creationId xmlns:p14="http://schemas.microsoft.com/office/powerpoint/2010/main" val="4148686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1477328"/>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FSM – can check if there are equal numbers of `(` and `)` but can‘t check if they are balanced</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TM - </a:t>
            </a:r>
            <a:endParaRPr lang="en-NZ" dirty="0"/>
          </a:p>
        </p:txBody>
      </p:sp>
      <p:graphicFrame>
        <p:nvGraphicFramePr>
          <p:cNvPr id="6" name="Table 5">
            <a:extLst>
              <a:ext uri="{FF2B5EF4-FFF2-40B4-BE49-F238E27FC236}">
                <a16:creationId xmlns:a16="http://schemas.microsoft.com/office/drawing/2014/main" id="{AFDC06AF-A9FF-EF6D-FE4E-719845D7855E}"/>
              </a:ext>
            </a:extLst>
          </p:cNvPr>
          <p:cNvGraphicFramePr>
            <a:graphicFrameLocks noGrp="1"/>
          </p:cNvGraphicFramePr>
          <p:nvPr>
            <p:extLst>
              <p:ext uri="{D42A27DB-BD31-4B8C-83A1-F6EECF244321}">
                <p14:modId xmlns:p14="http://schemas.microsoft.com/office/powerpoint/2010/main" val="3422382773"/>
              </p:ext>
            </p:extLst>
          </p:nvPr>
        </p:nvGraphicFramePr>
        <p:xfrm>
          <a:off x="2812143" y="3283095"/>
          <a:ext cx="6253016" cy="2194714"/>
        </p:xfrm>
        <a:graphic>
          <a:graphicData uri="http://schemas.openxmlformats.org/drawingml/2006/table">
            <a:tbl>
              <a:tblPr firstRow="1" firstCol="1" bandRow="1">
                <a:tableStyleId>{5C22544A-7EE6-4342-B048-85BDC9FD1C3A}</a:tableStyleId>
              </a:tblPr>
              <a:tblGrid>
                <a:gridCol w="1250270">
                  <a:extLst>
                    <a:ext uri="{9D8B030D-6E8A-4147-A177-3AD203B41FA5}">
                      <a16:colId xmlns:a16="http://schemas.microsoft.com/office/drawing/2014/main" val="1647288734"/>
                    </a:ext>
                  </a:extLst>
                </a:gridCol>
                <a:gridCol w="1250270">
                  <a:extLst>
                    <a:ext uri="{9D8B030D-6E8A-4147-A177-3AD203B41FA5}">
                      <a16:colId xmlns:a16="http://schemas.microsoft.com/office/drawing/2014/main" val="1003504065"/>
                    </a:ext>
                  </a:extLst>
                </a:gridCol>
                <a:gridCol w="1250270">
                  <a:extLst>
                    <a:ext uri="{9D8B030D-6E8A-4147-A177-3AD203B41FA5}">
                      <a16:colId xmlns:a16="http://schemas.microsoft.com/office/drawing/2014/main" val="165480343"/>
                    </a:ext>
                  </a:extLst>
                </a:gridCol>
                <a:gridCol w="1251103">
                  <a:extLst>
                    <a:ext uri="{9D8B030D-6E8A-4147-A177-3AD203B41FA5}">
                      <a16:colId xmlns:a16="http://schemas.microsoft.com/office/drawing/2014/main" val="1064620453"/>
                    </a:ext>
                  </a:extLst>
                </a:gridCol>
                <a:gridCol w="1251103">
                  <a:extLst>
                    <a:ext uri="{9D8B030D-6E8A-4147-A177-3AD203B41FA5}">
                      <a16:colId xmlns:a16="http://schemas.microsoft.com/office/drawing/2014/main" val="660537736"/>
                    </a:ext>
                  </a:extLst>
                </a:gridCol>
              </a:tblGrid>
              <a:tr h="438682">
                <a:tc>
                  <a:txBody>
                    <a:bodyPr/>
                    <a:lstStyle/>
                    <a:p>
                      <a:pPr>
                        <a:lnSpc>
                          <a:spcPct val="107000"/>
                        </a:lnSpc>
                        <a:spcAft>
                          <a:spcPts val="800"/>
                        </a:spcAft>
                      </a:pPr>
                      <a:r>
                        <a:rPr lang="de-DE" sz="1100" kern="100">
                          <a:effectLst/>
                        </a:rPr>
                        <a:t>1</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0613441"/>
                  </a:ext>
                </a:extLst>
              </a:tr>
              <a:tr h="439008">
                <a:tc>
                  <a:txBody>
                    <a:bodyPr/>
                    <a:lstStyle/>
                    <a:p>
                      <a:pPr>
                        <a:lnSpc>
                          <a:spcPct val="107000"/>
                        </a:lnSpc>
                        <a:spcAft>
                          <a:spcPts val="800"/>
                        </a:spcAft>
                      </a:pPr>
                      <a:r>
                        <a:rPr lang="de-DE" sz="1100" kern="100" dirty="0">
                          <a:effectLst/>
                        </a:rPr>
                        <a:t>2</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915987"/>
                  </a:ext>
                </a:extLst>
              </a:tr>
              <a:tr h="439008">
                <a:tc>
                  <a:txBody>
                    <a:bodyPr/>
                    <a:lstStyle/>
                    <a:p>
                      <a:pPr>
                        <a:lnSpc>
                          <a:spcPct val="107000"/>
                        </a:lnSpc>
                        <a:spcAft>
                          <a:spcPts val="800"/>
                        </a:spcAft>
                      </a:pPr>
                      <a:r>
                        <a:rPr lang="de-DE" sz="1100" kern="100">
                          <a:effectLst/>
                        </a:rPr>
                        <a:t>3</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4193231"/>
                  </a:ext>
                </a:extLst>
              </a:tr>
              <a:tr h="439008">
                <a:tc>
                  <a:txBody>
                    <a:bodyPr/>
                    <a:lstStyle/>
                    <a:p>
                      <a:pPr>
                        <a:lnSpc>
                          <a:spcPct val="107000"/>
                        </a:lnSpc>
                        <a:spcAft>
                          <a:spcPts val="800"/>
                        </a:spcAft>
                      </a:pPr>
                      <a:r>
                        <a:rPr lang="de-DE" sz="1100" kern="100">
                          <a:effectLst/>
                        </a:rPr>
                        <a:t>4</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1780128"/>
                  </a:ext>
                </a:extLst>
              </a:tr>
              <a:tr h="439008">
                <a:tc>
                  <a:txBody>
                    <a:bodyPr/>
                    <a:lstStyle/>
                    <a:p>
                      <a:pPr>
                        <a:lnSpc>
                          <a:spcPct val="107000"/>
                        </a:lnSpc>
                        <a:spcAft>
                          <a:spcPts val="800"/>
                        </a:spcAft>
                      </a:pPr>
                      <a:r>
                        <a:rPr lang="de-DE" sz="1100" kern="100">
                          <a:effectLst/>
                        </a:rPr>
                        <a:t>5</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2250487"/>
                  </a:ext>
                </a:extLst>
              </a:tr>
            </a:tbl>
          </a:graphicData>
        </a:graphic>
      </p:graphicFrame>
    </p:spTree>
    <p:extLst>
      <p:ext uri="{BB962C8B-B14F-4D97-AF65-F5344CB8AC3E}">
        <p14:creationId xmlns:p14="http://schemas.microsoft.com/office/powerpoint/2010/main" val="1941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E088-E20A-56E9-E27F-FCE20B62C687}"/>
              </a:ext>
            </a:extLst>
          </p:cNvPr>
          <p:cNvSpPr>
            <a:spLocks noGrp="1"/>
          </p:cNvSpPr>
          <p:nvPr>
            <p:ph type="ctrTitle"/>
          </p:nvPr>
        </p:nvSpPr>
        <p:spPr>
          <a:xfrm>
            <a:off x="2314005" y="153141"/>
            <a:ext cx="8915399" cy="672484"/>
          </a:xfrm>
        </p:spPr>
        <p:txBody>
          <a:bodyPr>
            <a:noAutofit/>
          </a:bodyPr>
          <a:lstStyle/>
          <a:p>
            <a:r>
              <a:rPr lang="en-US" sz="4000" dirty="0">
                <a:latin typeface="Arial" panose="020B0604020202020204" pitchFamily="34" charset="0"/>
                <a:cs typeface="Arial" panose="020B0604020202020204" pitchFamily="34" charset="0"/>
              </a:rPr>
              <a:t>Time travel back to 1936</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DDF1721-AE8F-E3E2-9E0C-623E8C70D97A}"/>
              </a:ext>
            </a:extLst>
          </p:cNvPr>
          <p:cNvPicPr>
            <a:picLocks noChangeAspect="1"/>
          </p:cNvPicPr>
          <p:nvPr/>
        </p:nvPicPr>
        <p:blipFill>
          <a:blip r:embed="rId2"/>
          <a:stretch>
            <a:fillRect/>
          </a:stretch>
        </p:blipFill>
        <p:spPr>
          <a:xfrm>
            <a:off x="2473635" y="982335"/>
            <a:ext cx="3074910" cy="4412895"/>
          </a:xfrm>
          <a:prstGeom prst="rect">
            <a:avLst/>
          </a:prstGeom>
        </p:spPr>
      </p:pic>
      <p:sp>
        <p:nvSpPr>
          <p:cNvPr id="7" name="TextBox 6">
            <a:extLst>
              <a:ext uri="{FF2B5EF4-FFF2-40B4-BE49-F238E27FC236}">
                <a16:creationId xmlns:a16="http://schemas.microsoft.com/office/drawing/2014/main" id="{7BBBD4FC-6E65-84F3-1800-CF1362CA40E1}"/>
              </a:ext>
            </a:extLst>
          </p:cNvPr>
          <p:cNvSpPr txBox="1"/>
          <p:nvPr/>
        </p:nvSpPr>
        <p:spPr>
          <a:xfrm>
            <a:off x="5852604" y="982335"/>
            <a:ext cx="6094520" cy="4801314"/>
          </a:xfrm>
          <a:prstGeom prst="rect">
            <a:avLst/>
          </a:prstGeom>
          <a:noFill/>
        </p:spPr>
        <p:txBody>
          <a:bodyPr wrap="square">
            <a:spAutoFit/>
          </a:bodyPr>
          <a:lstStyle/>
          <a:p>
            <a:r>
              <a:rPr lang="en-NZ" dirty="0">
                <a:highlight>
                  <a:srgbClr val="FFFFFF"/>
                </a:highlight>
                <a:latin typeface="Arial" panose="020B0604020202020204" pitchFamily="34" charset="0"/>
                <a:cs typeface="Arial" panose="020B0604020202020204" pitchFamily="34" charset="0"/>
              </a:rPr>
              <a:t>The IV Olympic Winter Games opened in Germany   </a:t>
            </a:r>
            <a:endParaRPr lang="en-NZ" i="0" dirty="0">
              <a:effectLst/>
              <a:highlight>
                <a:srgbClr val="FFFFFF"/>
              </a:highlight>
              <a:latin typeface="Arial" panose="020B0604020202020204" pitchFamily="34" charset="0"/>
              <a:cs typeface="Arial" panose="020B0604020202020204" pitchFamily="34" charset="0"/>
            </a:endParaRPr>
          </a:p>
          <a:p>
            <a:endParaRPr lang="en-NZ"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Italian invasion of Abyssinia (Ethiopia) </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Coronation of King George VI and Queen Elizabeth </a:t>
            </a:r>
          </a:p>
          <a:p>
            <a:pPr algn="l"/>
            <a:endParaRPr lang="en-US" dirty="0">
              <a:highlight>
                <a:srgbClr val="FFFFFF"/>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gn="l"/>
            <a:r>
              <a:rPr lang="en-US" i="0" dirty="0">
                <a:effectLst/>
                <a:highlight>
                  <a:srgbClr val="FFFFFF"/>
                </a:highlight>
                <a:latin typeface="Arial" panose="020B0604020202020204" pitchFamily="34" charset="0"/>
                <a:cs typeface="Arial" panose="020B0604020202020204" pitchFamily="34" charset="0"/>
              </a:rPr>
              <a:t>The Spanish Civil War began</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New Zealand conducted a census: the </a:t>
            </a:r>
            <a:r>
              <a:rPr lang="en-US" dirty="0">
                <a:highlight>
                  <a:srgbClr val="FFFFFF"/>
                </a:highlight>
                <a:latin typeface="Arial" panose="020B0604020202020204" pitchFamily="34" charset="0"/>
                <a:cs typeface="Arial" panose="020B0604020202020204" pitchFamily="34" charset="0"/>
              </a:rPr>
              <a:t>population was approximately 1,573,812, with 50.7% male and 49.3% female</a:t>
            </a:r>
          </a:p>
          <a:p>
            <a:pPr algn="l"/>
            <a:endParaRPr lang="en-US" i="0" dirty="0">
              <a:effectLst/>
              <a:highlight>
                <a:srgbClr val="FFFFFF"/>
              </a:highlight>
              <a:latin typeface="Arial" panose="020B0604020202020204" pitchFamily="34" charset="0"/>
              <a:cs typeface="Arial" panose="020B0604020202020204" pitchFamily="34" charset="0"/>
            </a:endParaRPr>
          </a:p>
          <a:p>
            <a:pPr algn="l"/>
            <a:r>
              <a:rPr lang="en-US" dirty="0">
                <a:highlight>
                  <a:srgbClr val="FFFFFF"/>
                </a:highlight>
                <a:latin typeface="Arial" panose="020B0604020202020204" pitchFamily="34" charset="0"/>
                <a:cs typeface="Arial" panose="020B0604020202020204" pitchFamily="34" charset="0"/>
              </a:rPr>
              <a:t>T</a:t>
            </a:r>
            <a:r>
              <a:rPr lang="en-US" i="0" dirty="0">
                <a:effectLst/>
                <a:highlight>
                  <a:srgbClr val="FFFFFF"/>
                </a:highlight>
                <a:latin typeface="Arial" panose="020B0604020202020204" pitchFamily="34" charset="0"/>
                <a:cs typeface="Arial" panose="020B0604020202020204" pitchFamily="34" charset="0"/>
              </a:rPr>
              <a:t>he merger of the United and Reform parties formed the National party</a:t>
            </a:r>
          </a:p>
          <a:p>
            <a:pPr algn="l"/>
            <a:endParaRPr lang="en-US" dirty="0">
              <a:highlight>
                <a:srgbClr val="FFFFFF"/>
              </a:highlight>
              <a:latin typeface="Arial" panose="020B0604020202020204" pitchFamily="34" charset="0"/>
              <a:cs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The Australian rugby team toured NZ. The All Blacks won both test matches and regained the Bledisloe Cup</a:t>
            </a:r>
            <a:endParaRPr lang="en-NZ" dirty="0"/>
          </a:p>
        </p:txBody>
      </p:sp>
    </p:spTree>
    <p:extLst>
      <p:ext uri="{BB962C8B-B14F-4D97-AF65-F5344CB8AC3E}">
        <p14:creationId xmlns:p14="http://schemas.microsoft.com/office/powerpoint/2010/main" val="332943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5900-F9B1-61A6-0462-383FC253A22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Palindrome</a:t>
            </a:r>
            <a:endParaRPr lang="en-NZ"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1DB8E1-6185-1475-7608-7612405E6D67}"/>
              </a:ext>
            </a:extLst>
          </p:cNvPr>
          <p:cNvSpPr>
            <a:spLocks noGrp="1"/>
          </p:cNvSpPr>
          <p:nvPr>
            <p:ph idx="1"/>
          </p:nvPr>
        </p:nvSpPr>
        <p:spPr/>
        <p:txBody>
          <a:bodyPr>
            <a:normAutofit fontScale="85000" lnSpcReduction="10000"/>
          </a:bodyPr>
          <a:lstStyle/>
          <a:p>
            <a:pPr>
              <a:lnSpc>
                <a:spcPct val="115000"/>
              </a:lnSpc>
              <a:spcBef>
                <a:spcPts val="720"/>
              </a:spcBef>
              <a:spcAft>
                <a:spcPts val="360"/>
              </a:spcAft>
            </a:pP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Here's a high-level description of how the Turing machine might work:</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1</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starts at the leftmost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2</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stores this symbol in its state and replaces it with a special symbol to mark that it has been read.</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3</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moves right until it encounters the rightmost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4</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compares this symbol with the one stored in its state. If they are the same, it replaces the symbol with the special symbol and moves left until it encounters the next unread symbol. If they are not the same, it halts and rejects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5</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repeats Steps 2-4 until it reaches the middle of the string. If it does so without finding any mismatches, it halts and accepts the string.</a:t>
            </a:r>
          </a:p>
          <a:p>
            <a:endParaRPr lang="en-NZ" dirty="0"/>
          </a:p>
        </p:txBody>
      </p:sp>
    </p:spTree>
    <p:extLst>
      <p:ext uri="{BB962C8B-B14F-4D97-AF65-F5344CB8AC3E}">
        <p14:creationId xmlns:p14="http://schemas.microsoft.com/office/powerpoint/2010/main" val="32120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grpSp>
        <p:nvGrpSpPr>
          <p:cNvPr id="2" name="Group 1">
            <a:extLst>
              <a:ext uri="{FF2B5EF4-FFF2-40B4-BE49-F238E27FC236}">
                <a16:creationId xmlns:a16="http://schemas.microsoft.com/office/drawing/2014/main" id="{1FEBD5EC-6092-A4EE-1574-43B4D8CFE8C0}"/>
              </a:ext>
            </a:extLst>
          </p:cNvPr>
          <p:cNvGrpSpPr/>
          <p:nvPr/>
        </p:nvGrpSpPr>
        <p:grpSpPr>
          <a:xfrm>
            <a:off x="3838575" y="1752282"/>
            <a:ext cx="5811452" cy="4284534"/>
            <a:chOff x="0" y="0"/>
            <a:chExt cx="4514850" cy="3353435"/>
          </a:xfrm>
        </p:grpSpPr>
        <p:pic>
          <p:nvPicPr>
            <p:cNvPr id="3" name="Picture 2" descr="Turing Machines and Tooling, Part I">
              <a:extLst>
                <a:ext uri="{FF2B5EF4-FFF2-40B4-BE49-F238E27FC236}">
                  <a16:creationId xmlns:a16="http://schemas.microsoft.com/office/drawing/2014/main" id="{E8BE8A68-A535-3184-48DF-B81B2B5FBE24}"/>
                </a:ext>
              </a:extLst>
            </p:cNvPr>
            <p:cNvPicPr>
              <a:picLocks noChangeAspect="1"/>
            </p:cNvPicPr>
            <p:nvPr/>
          </p:nvPicPr>
          <p:blipFill>
            <a:blip r:embed="rId2">
              <a:extLst>
                <a:ext uri="">
                  <a14:useLocalDpi xmlns:lc="http://schemas.openxmlformats.org/drawingml/2006/lockedCanvas" xmlns="" xmlns:w="http://schemas.openxmlformats.org/wordprocessingml/2006/main" xmlns:a14="http://schemas.microsoft.com/office/drawing/2010/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0"/>
                </a:ext>
                <a:ext uri="">
                  <a1611:picAttrSrcUrl xmlns:lc="http://schemas.openxmlformats.org/drawingml/2006/lockedCanvas" xmlns="" xmlns:w="http://schemas.openxmlformats.org/wordprocessingml/2006/main" xmlns:a1611="http://schemas.microsoft.com/office/drawing/2016/11/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r:id="rId7"/>
                </a:ext>
              </a:extLst>
            </a:blip>
            <a:stretch>
              <a:fillRect/>
            </a:stretch>
          </p:blipFill>
          <p:spPr>
            <a:xfrm>
              <a:off x="0" y="0"/>
              <a:ext cx="4514850" cy="3009900"/>
            </a:xfrm>
            <a:prstGeom prst="rect">
              <a:avLst/>
            </a:prstGeom>
          </p:spPr>
        </p:pic>
        <p:sp>
          <p:nvSpPr>
            <p:cNvPr id="27" name="Text Box 3">
              <a:extLst>
                <a:ext uri="{FF2B5EF4-FFF2-40B4-BE49-F238E27FC236}">
                  <a16:creationId xmlns:a16="http://schemas.microsoft.com/office/drawing/2014/main" id="{97E1369B-7D6A-0DD8-1AC2-C1B15F8BAB72}"/>
                </a:ext>
              </a:extLst>
            </p:cNvPr>
            <p:cNvSpPr txBox="1"/>
            <p:nvPr/>
          </p:nvSpPr>
          <p:spPr>
            <a:xfrm>
              <a:off x="0" y="3009900"/>
              <a:ext cx="4514850" cy="343535"/>
            </a:xfrm>
            <a:prstGeom prst="rect">
              <a:avLst/>
            </a:prstGeom>
            <a:solidFill>
              <a:prstClr val="white"/>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7"/>
                </a:rPr>
                <a:t>Turing Machines and Tooling, Part I</a:t>
              </a:r>
              <a:r>
                <a:rPr lang="en-NZ" sz="900" kern="100" dirty="0">
                  <a:effectLst/>
                  <a:latin typeface="Aptos" panose="020B0004020202020204" pitchFamily="34" charset="0"/>
                  <a:ea typeface="Aptos" panose="020B0004020202020204" pitchFamily="34" charset="0"/>
                  <a:cs typeface="Times New Roman" panose="02020603050405020304" pitchFamily="18" charset="0"/>
                </a:rPr>
                <a:t> by Unknown Author is licensed under </a:t>
              </a: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8"/>
                </a:rPr>
                <a:t>CC BY-SA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4" name="TextBox 3">
            <a:extLst>
              <a:ext uri="{FF2B5EF4-FFF2-40B4-BE49-F238E27FC236}">
                <a16:creationId xmlns:a16="http://schemas.microsoft.com/office/drawing/2014/main" id="{FB8D4B4A-77EC-C596-78D8-2313C63F84C3}"/>
              </a:ext>
            </a:extLst>
          </p:cNvPr>
          <p:cNvSpPr txBox="1"/>
          <p:nvPr/>
        </p:nvSpPr>
        <p:spPr>
          <a:xfrm>
            <a:off x="2823099" y="266330"/>
            <a:ext cx="903746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physical Turing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136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8802535" y="273210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8534772" y="252791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4513555" y="3613212"/>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3537011" y="3613212"/>
            <a:ext cx="976544" cy="68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CB2E3D-0DD5-FBBD-3000-16D8AC343D96}"/>
              </a:ext>
            </a:extLst>
          </p:cNvPr>
          <p:cNvCxnSpPr>
            <a:cxnSpLocks/>
            <a:stCxn id="7" idx="6"/>
            <a:endCxn id="6" idx="2"/>
          </p:cNvCxnSpPr>
          <p:nvPr/>
        </p:nvCxnSpPr>
        <p:spPr>
          <a:xfrm flipV="1">
            <a:off x="6177933" y="3421232"/>
            <a:ext cx="2356839" cy="881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6BF0FC9-8698-839B-5DF6-2E6CDE059E5B}"/>
              </a:ext>
            </a:extLst>
          </p:cNvPr>
          <p:cNvSpPr txBox="1"/>
          <p:nvPr/>
        </p:nvSpPr>
        <p:spPr>
          <a:xfrm>
            <a:off x="7625575" y="3741029"/>
            <a:ext cx="248575" cy="369332"/>
          </a:xfrm>
          <a:prstGeom prst="rect">
            <a:avLst/>
          </a:prstGeom>
          <a:noFill/>
        </p:spPr>
        <p:txBody>
          <a:bodyPr wrap="square" rtlCol="0">
            <a:spAutoFit/>
          </a:bodyPr>
          <a:lstStyle/>
          <a:p>
            <a:r>
              <a:rPr lang="en-US" dirty="0"/>
              <a:t>1</a:t>
            </a:r>
            <a:endParaRPr lang="en-NZ" dirty="0"/>
          </a:p>
        </p:txBody>
      </p:sp>
      <p:sp>
        <p:nvSpPr>
          <p:cNvPr id="15" name="Arc 14">
            <a:extLst>
              <a:ext uri="{FF2B5EF4-FFF2-40B4-BE49-F238E27FC236}">
                <a16:creationId xmlns:a16="http://schemas.microsoft.com/office/drawing/2014/main" id="{F2D09962-1633-B9DC-F309-2920C17849E1}"/>
              </a:ext>
            </a:extLst>
          </p:cNvPr>
          <p:cNvSpPr/>
          <p:nvPr/>
        </p:nvSpPr>
        <p:spPr>
          <a:xfrm>
            <a:off x="4777467" y="314072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5896053" y="3635529"/>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9474926" y="3236565"/>
            <a:ext cx="319596" cy="369332"/>
          </a:xfrm>
          <a:prstGeom prst="rect">
            <a:avLst/>
          </a:prstGeom>
          <a:noFill/>
        </p:spPr>
        <p:txBody>
          <a:bodyPr wrap="square" rtlCol="0">
            <a:spAutoFit/>
          </a:bodyPr>
          <a:lstStyle/>
          <a:p>
            <a:r>
              <a:rPr lang="en-US" dirty="0"/>
              <a:t>B</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5182140" y="4117675"/>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5221456" y="2739417"/>
            <a:ext cx="248575" cy="369332"/>
          </a:xfrm>
          <a:prstGeom prst="rect">
            <a:avLst/>
          </a:prstGeom>
          <a:noFill/>
        </p:spPr>
        <p:txBody>
          <a:bodyPr wrap="square" rtlCol="0">
            <a:spAutoFit/>
          </a:bodyPr>
          <a:lstStyle/>
          <a:p>
            <a:r>
              <a:rPr lang="en-US" dirty="0"/>
              <a:t>0</a:t>
            </a:r>
            <a:endParaRPr lang="en-NZ" dirty="0"/>
          </a:p>
        </p:txBody>
      </p:sp>
      <p:sp>
        <p:nvSpPr>
          <p:cNvPr id="2" name="TextBox 1">
            <a:extLst>
              <a:ext uri="{FF2B5EF4-FFF2-40B4-BE49-F238E27FC236}">
                <a16:creationId xmlns:a16="http://schemas.microsoft.com/office/drawing/2014/main" id="{F6DC1DCE-5EE8-70A7-0474-E8DEF0AB39C2}"/>
              </a:ext>
            </a:extLst>
          </p:cNvPr>
          <p:cNvSpPr txBox="1"/>
          <p:nvPr/>
        </p:nvSpPr>
        <p:spPr>
          <a:xfrm>
            <a:off x="3391270" y="745724"/>
            <a:ext cx="751938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simple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01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10044828" y="319719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777065" y="299300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748495" y="325933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677298" y="3948466"/>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3012407" y="2786846"/>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4130993" y="3281654"/>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717219" y="3701655"/>
            <a:ext cx="319596" cy="369332"/>
          </a:xfrm>
          <a:prstGeom prst="rect">
            <a:avLst/>
          </a:prstGeom>
          <a:noFill/>
        </p:spPr>
        <p:txBody>
          <a:bodyPr wrap="square" rtlCol="0">
            <a:spAutoFit/>
          </a:bodyPr>
          <a:lstStyle/>
          <a:p>
            <a:r>
              <a:rPr lang="en-US" dirty="0"/>
              <a:t>C</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417080" y="3763800"/>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276079" y="2385542"/>
            <a:ext cx="591240" cy="369332"/>
          </a:xfrm>
          <a:prstGeom prst="rect">
            <a:avLst/>
          </a:prstGeom>
          <a:noFill/>
        </p:spPr>
        <p:txBody>
          <a:bodyPr wrap="square" rtlCol="0">
            <a:spAutoFit/>
          </a:bodyPr>
          <a:lstStyle/>
          <a:p>
            <a:r>
              <a:rPr lang="en-US" dirty="0"/>
              <a:t>00R</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330858" y="3248240"/>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16" name="Straight Arrow Connector 15">
            <a:extLst>
              <a:ext uri="{FF2B5EF4-FFF2-40B4-BE49-F238E27FC236}">
                <a16:creationId xmlns:a16="http://schemas.microsoft.com/office/drawing/2014/main" id="{372B5686-21E6-71B3-810C-28A75E14854E}"/>
              </a:ext>
            </a:extLst>
          </p:cNvPr>
          <p:cNvCxnSpPr>
            <a:cxnSpLocks/>
            <a:stCxn id="8" idx="6"/>
            <a:endCxn id="6" idx="2"/>
          </p:cNvCxnSpPr>
          <p:nvPr/>
        </p:nvCxnSpPr>
        <p:spPr>
          <a:xfrm flipV="1">
            <a:off x="7995236" y="3886322"/>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6D4364D-D72C-BB9D-63E9-2B0205B4D8FE}"/>
              </a:ext>
            </a:extLst>
          </p:cNvPr>
          <p:cNvSpPr txBox="1"/>
          <p:nvPr/>
        </p:nvSpPr>
        <p:spPr>
          <a:xfrm>
            <a:off x="7003249" y="3800420"/>
            <a:ext cx="309239" cy="369332"/>
          </a:xfrm>
          <a:prstGeom prst="rect">
            <a:avLst/>
          </a:prstGeom>
          <a:noFill/>
        </p:spPr>
        <p:txBody>
          <a:bodyPr wrap="square" rtlCol="0">
            <a:spAutoFit/>
          </a:bodyPr>
          <a:lstStyle/>
          <a:p>
            <a:r>
              <a:rPr lang="en-US" dirty="0"/>
              <a:t>B</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310129" y="2754874"/>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396642" y="3368747"/>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310129" y="3988245"/>
            <a:ext cx="2086513" cy="975481"/>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stCxn id="29" idx="0"/>
          </p:cNvCxnSpPr>
          <p:nvPr/>
        </p:nvCxnSpPr>
        <p:spPr>
          <a:xfrm flipH="1" flipV="1">
            <a:off x="4310129" y="4311341"/>
            <a:ext cx="2682" cy="129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509740" y="2743567"/>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773412" y="2342263"/>
            <a:ext cx="591240" cy="369332"/>
          </a:xfrm>
          <a:prstGeom prst="rect">
            <a:avLst/>
          </a:prstGeom>
          <a:noFill/>
        </p:spPr>
        <p:txBody>
          <a:bodyPr wrap="square" rtlCol="0">
            <a:spAutoFit/>
          </a:bodyPr>
          <a:lstStyle/>
          <a:p>
            <a:r>
              <a:rPr lang="en-US" dirty="0"/>
              <a:t>00R</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628326" y="3238375"/>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5024094" y="2385542"/>
            <a:ext cx="591240" cy="369332"/>
          </a:xfrm>
          <a:prstGeom prst="rect">
            <a:avLst/>
          </a:prstGeom>
          <a:noFill/>
        </p:spPr>
        <p:txBody>
          <a:bodyPr wrap="square" rtlCol="0">
            <a:spAutoFit/>
          </a:bodyPr>
          <a:lstStyle/>
          <a:p>
            <a:r>
              <a:rPr lang="en-US" dirty="0"/>
              <a:t>11R</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554010" y="3484926"/>
            <a:ext cx="696522" cy="369332"/>
          </a:xfrm>
          <a:prstGeom prst="rect">
            <a:avLst/>
          </a:prstGeom>
          <a:noFill/>
        </p:spPr>
        <p:txBody>
          <a:bodyPr wrap="square" rtlCol="0">
            <a:spAutoFit/>
          </a:bodyPr>
          <a:lstStyle/>
          <a:p>
            <a:r>
              <a:rPr lang="en-US" dirty="0"/>
              <a:t>##R</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5132522" y="4982053"/>
            <a:ext cx="591240" cy="369332"/>
          </a:xfrm>
          <a:prstGeom prst="rect">
            <a:avLst/>
          </a:prstGeom>
          <a:noFill/>
        </p:spPr>
        <p:txBody>
          <a:bodyPr wrap="square" rtlCol="0">
            <a:spAutoFit/>
          </a:bodyPr>
          <a:lstStyle/>
          <a:p>
            <a:r>
              <a:rPr lang="en-US" dirty="0"/>
              <a:t>11R</a:t>
            </a:r>
            <a:endParaRPr lang="en-NZ" dirty="0"/>
          </a:p>
        </p:txBody>
      </p:sp>
      <p:sp>
        <p:nvSpPr>
          <p:cNvPr id="2" name="TextBox 1">
            <a:extLst>
              <a:ext uri="{FF2B5EF4-FFF2-40B4-BE49-F238E27FC236}">
                <a16:creationId xmlns:a16="http://schemas.microsoft.com/office/drawing/2014/main" id="{4505A27A-0064-6ABC-3F8E-87F5B85DB3AB}"/>
              </a:ext>
            </a:extLst>
          </p:cNvPr>
          <p:cNvSpPr txBox="1"/>
          <p:nvPr/>
        </p:nvSpPr>
        <p:spPr>
          <a:xfrm>
            <a:off x="2405849" y="363984"/>
            <a:ext cx="7841971"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Slightly more complicated – odd number of 1’s</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46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9796835" y="335101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529072" y="3146830"/>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500502" y="3413161"/>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429305" y="4102290"/>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2764414" y="2940670"/>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3883000" y="3435478"/>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469226" y="3855479"/>
            <a:ext cx="319596" cy="369332"/>
          </a:xfrm>
          <a:prstGeom prst="rect">
            <a:avLst/>
          </a:prstGeom>
          <a:noFill/>
        </p:spPr>
        <p:txBody>
          <a:bodyPr wrap="square" rtlCol="0">
            <a:spAutoFit/>
          </a:bodyPr>
          <a:lstStyle/>
          <a:p>
            <a:r>
              <a:rPr lang="en-US" dirty="0"/>
              <a:t>3</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169087" y="3917624"/>
            <a:ext cx="309239" cy="369332"/>
          </a:xfrm>
          <a:prstGeom prst="rect">
            <a:avLst/>
          </a:prstGeom>
          <a:noFill/>
        </p:spPr>
        <p:txBody>
          <a:bodyPr wrap="square" rtlCol="0">
            <a:spAutoFit/>
          </a:bodyPr>
          <a:lstStyle/>
          <a:p>
            <a:r>
              <a:rPr lang="en-US" dirty="0"/>
              <a:t>1</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179084" y="2583999"/>
            <a:ext cx="299242" cy="369332"/>
          </a:xfrm>
          <a:prstGeom prst="rect">
            <a:avLst/>
          </a:prstGeom>
          <a:noFill/>
        </p:spPr>
        <p:txBody>
          <a:bodyPr wrap="square" rtlCol="0">
            <a:spAutoFit/>
          </a:bodyPr>
          <a:lstStyle/>
          <a:p>
            <a:r>
              <a:rPr lang="en-US" dirty="0"/>
              <a:t>1</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082865" y="3402064"/>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TextBox 20">
            <a:extLst>
              <a:ext uri="{FF2B5EF4-FFF2-40B4-BE49-F238E27FC236}">
                <a16:creationId xmlns:a16="http://schemas.microsoft.com/office/drawing/2014/main" id="{26D4364D-D72C-BB9D-63E9-2B0205B4D8FE}"/>
              </a:ext>
            </a:extLst>
          </p:cNvPr>
          <p:cNvSpPr txBox="1"/>
          <p:nvPr/>
        </p:nvSpPr>
        <p:spPr>
          <a:xfrm>
            <a:off x="6755256" y="3954244"/>
            <a:ext cx="309239" cy="369332"/>
          </a:xfrm>
          <a:prstGeom prst="rect">
            <a:avLst/>
          </a:prstGeom>
          <a:noFill/>
        </p:spPr>
        <p:txBody>
          <a:bodyPr wrap="square" rtlCol="0">
            <a:spAutoFit/>
          </a:bodyPr>
          <a:lstStyle/>
          <a:p>
            <a:r>
              <a:rPr lang="en-US" dirty="0"/>
              <a:t>2</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062136" y="2908698"/>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148649" y="3522571"/>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234649" y="4641117"/>
            <a:ext cx="5775351" cy="530270"/>
          </a:xfrm>
          <a:prstGeom prst="arc">
            <a:avLst>
              <a:gd name="adj1" fmla="val 10811841"/>
              <a:gd name="adj2" fmla="val 2154702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cxnSpLocks/>
            <a:stCxn id="29" idx="0"/>
          </p:cNvCxnSpPr>
          <p:nvPr/>
        </p:nvCxnSpPr>
        <p:spPr>
          <a:xfrm flipH="1" flipV="1">
            <a:off x="4093638" y="4629037"/>
            <a:ext cx="143041"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261747" y="289739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646855" y="2480329"/>
            <a:ext cx="299242" cy="369332"/>
          </a:xfrm>
          <a:prstGeom prst="rect">
            <a:avLst/>
          </a:prstGeom>
          <a:noFill/>
        </p:spPr>
        <p:txBody>
          <a:bodyPr wrap="square" rtlCol="0">
            <a:spAutoFit/>
          </a:bodyPr>
          <a:lstStyle/>
          <a:p>
            <a:r>
              <a:rPr lang="en-US" dirty="0"/>
              <a:t>0</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380333" y="3392199"/>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4983469" y="2565262"/>
            <a:ext cx="299242" cy="369332"/>
          </a:xfrm>
          <a:prstGeom prst="rect">
            <a:avLst/>
          </a:prstGeom>
          <a:noFill/>
        </p:spPr>
        <p:txBody>
          <a:bodyPr wrap="square" rtlCol="0">
            <a:spAutoFit/>
          </a:bodyPr>
          <a:lstStyle/>
          <a:p>
            <a:r>
              <a:rPr lang="en-US" dirty="0"/>
              <a:t>0</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306017" y="3638750"/>
            <a:ext cx="591240" cy="369332"/>
          </a:xfrm>
          <a:prstGeom prst="rect">
            <a:avLst/>
          </a:prstGeom>
          <a:noFill/>
        </p:spPr>
        <p:txBody>
          <a:bodyPr wrap="square" rtlCol="0">
            <a:spAutoFit/>
          </a:bodyPr>
          <a:lstStyle/>
          <a:p>
            <a:r>
              <a:rPr lang="en-US" dirty="0"/>
              <a:t>0</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6803859" y="5259860"/>
            <a:ext cx="591240" cy="369332"/>
          </a:xfrm>
          <a:prstGeom prst="rect">
            <a:avLst/>
          </a:prstGeom>
          <a:noFill/>
        </p:spPr>
        <p:txBody>
          <a:bodyPr wrap="square" rtlCol="0">
            <a:spAutoFit/>
          </a:bodyPr>
          <a:lstStyle/>
          <a:p>
            <a:r>
              <a:rPr lang="en-US" dirty="0"/>
              <a:t>1</a:t>
            </a:r>
            <a:endParaRPr lang="en-NZ" dirty="0"/>
          </a:p>
        </p:txBody>
      </p:sp>
      <p:cxnSp>
        <p:nvCxnSpPr>
          <p:cNvPr id="3" name="Straight Arrow Connector 2">
            <a:extLst>
              <a:ext uri="{FF2B5EF4-FFF2-40B4-BE49-F238E27FC236}">
                <a16:creationId xmlns:a16="http://schemas.microsoft.com/office/drawing/2014/main" id="{C637FC6D-305E-064F-143E-EA04D65569F2}"/>
              </a:ext>
            </a:extLst>
          </p:cNvPr>
          <p:cNvCxnSpPr>
            <a:cxnSpLocks/>
            <a:stCxn id="6" idx="2"/>
            <a:endCxn id="8" idx="6"/>
          </p:cNvCxnSpPr>
          <p:nvPr/>
        </p:nvCxnSpPr>
        <p:spPr>
          <a:xfrm flipH="1">
            <a:off x="7747243" y="4040146"/>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Arc 26">
            <a:extLst>
              <a:ext uri="{FF2B5EF4-FFF2-40B4-BE49-F238E27FC236}">
                <a16:creationId xmlns:a16="http://schemas.microsoft.com/office/drawing/2014/main" id="{2025FB48-FE37-8E5A-1E10-1394732DC6FA}"/>
              </a:ext>
            </a:extLst>
          </p:cNvPr>
          <p:cNvSpPr/>
          <p:nvPr/>
        </p:nvSpPr>
        <p:spPr>
          <a:xfrm>
            <a:off x="7577912" y="2622318"/>
            <a:ext cx="2318070" cy="1064087"/>
          </a:xfrm>
          <a:prstGeom prst="arc">
            <a:avLst>
              <a:gd name="adj1" fmla="val 10670252"/>
              <a:gd name="adj2" fmla="val 2846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1" name="Straight Arrow Connector 30">
            <a:extLst>
              <a:ext uri="{FF2B5EF4-FFF2-40B4-BE49-F238E27FC236}">
                <a16:creationId xmlns:a16="http://schemas.microsoft.com/office/drawing/2014/main" id="{9EF2E752-9D5D-9ACD-F1DC-8CFEC7FE8AAF}"/>
              </a:ext>
            </a:extLst>
          </p:cNvPr>
          <p:cNvCxnSpPr>
            <a:stCxn id="27" idx="2"/>
            <a:endCxn id="6" idx="1"/>
          </p:cNvCxnSpPr>
          <p:nvPr/>
        </p:nvCxnSpPr>
        <p:spPr>
          <a:xfrm flipH="1">
            <a:off x="9851241" y="3249018"/>
            <a:ext cx="26250" cy="159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1960B843-3AB2-ADD7-5378-7B51CE8F8E9C}"/>
              </a:ext>
            </a:extLst>
          </p:cNvPr>
          <p:cNvSpPr txBox="1"/>
          <p:nvPr/>
        </p:nvSpPr>
        <p:spPr>
          <a:xfrm>
            <a:off x="8424910" y="2270161"/>
            <a:ext cx="472348" cy="369332"/>
          </a:xfrm>
          <a:prstGeom prst="rect">
            <a:avLst/>
          </a:prstGeom>
          <a:noFill/>
        </p:spPr>
        <p:txBody>
          <a:bodyPr wrap="square" rtlCol="0">
            <a:spAutoFit/>
          </a:bodyPr>
          <a:lstStyle/>
          <a:p>
            <a:r>
              <a:rPr lang="en-US" dirty="0"/>
              <a:t>1</a:t>
            </a:r>
            <a:endParaRPr lang="en-NZ" dirty="0"/>
          </a:p>
        </p:txBody>
      </p:sp>
      <p:sp>
        <p:nvSpPr>
          <p:cNvPr id="2" name="TextBox 1">
            <a:extLst>
              <a:ext uri="{FF2B5EF4-FFF2-40B4-BE49-F238E27FC236}">
                <a16:creationId xmlns:a16="http://schemas.microsoft.com/office/drawing/2014/main" id="{669BF1A8-332E-1884-97C1-BBA5755EA07D}"/>
              </a:ext>
            </a:extLst>
          </p:cNvPr>
          <p:cNvSpPr txBox="1"/>
          <p:nvPr/>
        </p:nvSpPr>
        <p:spPr>
          <a:xfrm>
            <a:off x="2601157" y="301841"/>
            <a:ext cx="6507332"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Encoding – strings that end with 01</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04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51755"/>
            <a:ext cx="4142839" cy="838573"/>
          </a:xfrm>
        </p:spPr>
        <p:txBody>
          <a:bodyPr>
            <a:noAutofit/>
          </a:bodyPr>
          <a:lstStyle/>
          <a:p>
            <a:r>
              <a:rPr lang="en-US" sz="4000" dirty="0">
                <a:latin typeface="Arial" panose="020B0604020202020204" pitchFamily="34" charset="0"/>
                <a:cs typeface="Arial" panose="020B0604020202020204" pitchFamily="34" charset="0"/>
              </a:rPr>
              <a:t>Encoding</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2" name="TextBox 1">
            <a:extLst>
              <a:ext uri="{FF2B5EF4-FFF2-40B4-BE49-F238E27FC236}">
                <a16:creationId xmlns:a16="http://schemas.microsoft.com/office/drawing/2014/main" id="{F2974C9C-03DD-432A-F690-24D2211A4FA7}"/>
              </a:ext>
            </a:extLst>
          </p:cNvPr>
          <p:cNvSpPr txBox="1"/>
          <p:nvPr/>
        </p:nvSpPr>
        <p:spPr>
          <a:xfrm>
            <a:off x="1958109" y="1233645"/>
            <a:ext cx="4285673" cy="3560975"/>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 = Start / end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 = End of category ~period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 = Change of sub category ~ semicolon</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 ~ comma</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Number of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Accepting states number</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 of states – input </a:t>
            </a:r>
            <a:r>
              <a:rPr lang="de-DE"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NZ" dirty="0"/>
          </a:p>
        </p:txBody>
      </p:sp>
      <p:sp>
        <p:nvSpPr>
          <p:cNvPr id="5" name="TextBox 4">
            <a:extLst>
              <a:ext uri="{FF2B5EF4-FFF2-40B4-BE49-F238E27FC236}">
                <a16:creationId xmlns:a16="http://schemas.microsoft.com/office/drawing/2014/main" id="{BB760C47-6AC3-4272-CEF6-586774289B90}"/>
              </a:ext>
            </a:extLst>
          </p:cNvPr>
          <p:cNvSpPr txBox="1"/>
          <p:nvPr/>
        </p:nvSpPr>
        <p:spPr>
          <a:xfrm>
            <a:off x="7361383" y="1233645"/>
            <a:ext cx="4535054" cy="3966342"/>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No. </a:t>
            </a:r>
            <a:r>
              <a:rPr lang="de-DE" kern="100" dirty="0">
                <a:latin typeface="Aptos" panose="020B0004020202020204" pitchFamily="34" charset="0"/>
                <a:ea typeface="Aptos" panose="020B0004020202020204" pitchFamily="34" charset="0"/>
                <a:cs typeface="Times New Roman" panose="02020603050405020304" pitchFamily="18" charset="0"/>
              </a:rPr>
              <a:t>o</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Accepting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1              0010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2               001000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3</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3                0010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dirty="0"/>
          </a:p>
        </p:txBody>
      </p:sp>
      <p:sp>
        <p:nvSpPr>
          <p:cNvPr id="6" name="TextBox 5">
            <a:extLst>
              <a:ext uri="{FF2B5EF4-FFF2-40B4-BE49-F238E27FC236}">
                <a16:creationId xmlns:a16="http://schemas.microsoft.com/office/drawing/2014/main" id="{FE9F7517-2443-31B4-5C47-A02E821018DC}"/>
              </a:ext>
            </a:extLst>
          </p:cNvPr>
          <p:cNvSpPr txBox="1"/>
          <p:nvPr/>
        </p:nvSpPr>
        <p:spPr>
          <a:xfrm>
            <a:off x="1958109" y="5624355"/>
            <a:ext cx="4839853" cy="777521"/>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a:t>
            </a: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p:txBody>
      </p:sp>
    </p:spTree>
    <p:extLst>
      <p:ext uri="{BB962C8B-B14F-4D97-AF65-F5344CB8AC3E}">
        <p14:creationId xmlns:p14="http://schemas.microsoft.com/office/powerpoint/2010/main" val="144127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449457" cy="812977"/>
          </a:xfrm>
        </p:spPr>
        <p:txBody>
          <a:bodyPr>
            <a:noAutofit/>
          </a:bodyPr>
          <a:lstStyle/>
          <a:p>
            <a:r>
              <a:rPr lang="en-US" sz="4000" dirty="0">
                <a:latin typeface="Arial" panose="020B0604020202020204" pitchFamily="34" charset="0"/>
                <a:cs typeface="Arial" panose="020B0604020202020204" pitchFamily="34" charset="0"/>
              </a:rPr>
              <a:t>Universal</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Turing</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47978" y="1394225"/>
            <a:ext cx="3962743" cy="3071126"/>
          </a:xfrm>
          <a:prstGeom prst="rect">
            <a:avLst/>
          </a:prstGeom>
        </p:spPr>
      </p:pic>
      <p:sp>
        <p:nvSpPr>
          <p:cNvPr id="7" name="TextBox 6">
            <a:extLst>
              <a:ext uri="{FF2B5EF4-FFF2-40B4-BE49-F238E27FC236}">
                <a16:creationId xmlns:a16="http://schemas.microsoft.com/office/drawing/2014/main" id="{0ECB3B57-B25A-CCF7-433D-F5D661969319}"/>
              </a:ext>
            </a:extLst>
          </p:cNvPr>
          <p:cNvSpPr txBox="1"/>
          <p:nvPr/>
        </p:nvSpPr>
        <p:spPr>
          <a:xfrm>
            <a:off x="3943927" y="4959495"/>
            <a:ext cx="6271491"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a machine M and an input I we can write it as (M,I) where M is the encoding of a Turing Machine and I is the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 called this the M configuration.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43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38741" y="1071972"/>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3459333" y="5057499"/>
            <a:ext cx="612801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the tape contains M1(M,I), M2(M,I), M3(M,I) etc.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it can be run by a Turing machine, it can be run by a universal Turing machine.</a:t>
            </a:r>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3906981"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3999344" y="4493368"/>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M1(M,I)</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5189283"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5281646" y="4493368"/>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M2(M,I)</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6463899"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6556262" y="4493368"/>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M3(M,I)</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18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1746069" y="1707790"/>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6442678" y="2163508"/>
            <a:ext cx="5583067"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Model of a modern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CPU</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form of sequential input – move left and right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Input contains both code and data – stored program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be “programmed” so is multi-purpose</a:t>
            </a:r>
          </a:p>
          <a:p>
            <a:endParaRPr lang="en-US"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1761648"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1854011"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M1(M,I)</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3043950"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3136313"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M2(M,I)</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4318566"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4410929"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M3(M,I)</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50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643421" cy="1252172"/>
          </a:xfrm>
        </p:spPr>
        <p:txBody>
          <a:bodyPr>
            <a:noAutofit/>
          </a:bodyPr>
          <a:lstStyle/>
          <a:p>
            <a:r>
              <a:rPr lang="en-NZ" sz="4000"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3038764" y="1942067"/>
            <a:ext cx="6271491" cy="2215991"/>
          </a:xfrm>
          <a:prstGeom prst="rect">
            <a:avLst/>
          </a:prstGeom>
          <a:noFill/>
        </p:spPr>
        <p:txBody>
          <a:bodyPr wrap="square" rtlCol="0">
            <a:spAutoFit/>
          </a:bodyPr>
          <a:lstStyle/>
          <a:p>
            <a:r>
              <a:rPr lang="en-NZ" sz="18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is a method of argumentation that involves refuting a proposition by demonstrating an absurd outcome if the proposition is assumed true</a:t>
            </a:r>
            <a:r>
              <a:rPr lang="en-NZ" sz="1800" b="1" baseline="30000" dirty="0">
                <a:solidFill>
                  <a:srgbClr val="174AE4"/>
                </a:solidFill>
                <a:effectLst/>
                <a:latin typeface="Arial" panose="020B0604020202020204" pitchFamily="34" charset="0"/>
                <a:ea typeface="Segoe UI" panose="020B0502040204020203" pitchFamily="34" charset="0"/>
                <a:cs typeface="Arial" panose="020B0604020202020204" pitchFamily="34" charset="0"/>
              </a:rPr>
              <a:t>.</a:t>
            </a:r>
          </a:p>
          <a:p>
            <a:endParaRPr lang="en-NZ" b="1" baseline="30000" dirty="0">
              <a:solidFill>
                <a:srgbClr val="174AE4"/>
              </a:solidFill>
              <a:latin typeface="Arial" panose="020B0604020202020204" pitchFamily="34" charset="0"/>
              <a:ea typeface="Segoe UI" panose="020B0502040204020203" pitchFamily="34" charset="0"/>
              <a:cs typeface="Arial" panose="020B0604020202020204" pitchFamily="34" charset="0"/>
            </a:endParaRPr>
          </a:p>
          <a:p>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This method involves extending the implications of an argument to a stage of absurdity, thereby disproving the validity or common sense of the argument itself</a:t>
            </a:r>
            <a:r>
              <a:rPr lang="en-NZ" b="1" baseline="30000" dirty="0">
                <a:solidFill>
                  <a:srgbClr val="174AE4"/>
                </a:solidFill>
                <a:latin typeface="Arial" panose="020B0604020202020204" pitchFamily="34" charset="0"/>
                <a:ea typeface="Segoe UI" panose="020B0502040204020203" pitchFamily="34" charset="0"/>
                <a:cs typeface="Arial" panose="020B0604020202020204" pitchFamily="34" charset="0"/>
              </a:rPr>
              <a:t>.</a:t>
            </a:r>
            <a:endPar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76227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5178746" cy="726775"/>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21406" y="1492087"/>
            <a:ext cx="6152226"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Turing was educated at a top private school.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entered the University of Cambridge to study mathematics in 1931.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graduating in 1934, he was elected to a fellowship at King’s College in recognition of his research in probability theory.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1936, his seminal paper “On Computable Numbers, with an Application to 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was accepted for publication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11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0" y="1662545"/>
            <a:ext cx="9180944" cy="2416559"/>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Scenario</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Imagine a small village with a single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barber is defined as the person who shaves all those, and only those, who do not shave themselves.</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Question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Now, consider the following question: </a:t>
            </a:r>
            <a:r>
              <a:rPr lang="en-NZ" b="1"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Does the barber shave himself?</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419376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604655" y="1542472"/>
            <a:ext cx="9180944" cy="4605107"/>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Analysis</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If the barber shaves himself, then he must be part of the group of people he shaves (those who do not shave themselves).</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But this contradicts the definition of the barber, as he should only shave those who do not shave themselves.</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Conversely, if the barber does not shave himself, then he fits the criteria for being shaved by the specified barber.</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In this case, he must shave himself as the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Either way, we encounter a logical inconsistency.</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Resolution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paradox reveals that no such barber can exist in reality.</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the barber</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96426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20602" y="337126"/>
            <a:ext cx="9883103" cy="891953"/>
          </a:xfrm>
        </p:spPr>
        <p:txBody>
          <a:bodyPr>
            <a:noAutofit/>
          </a:bodyPr>
          <a:lstStyle/>
          <a:p>
            <a:r>
              <a:rPr lang="en-US" sz="4000" dirty="0">
                <a:latin typeface="Arial" panose="020B0604020202020204" pitchFamily="34" charset="0"/>
                <a:cs typeface="Arial" panose="020B0604020202020204" pitchFamily="34" charset="0"/>
              </a:rPr>
              <a:t>The halting problem – input (M) into 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sp>
        <p:nvSpPr>
          <p:cNvPr id="5" name="TextBox 4">
            <a:extLst>
              <a:ext uri="{FF2B5EF4-FFF2-40B4-BE49-F238E27FC236}">
                <a16:creationId xmlns:a16="http://schemas.microsoft.com/office/drawing/2014/main" id="{2E158CCB-0437-B19D-B7DE-F822185A8177}"/>
              </a:ext>
            </a:extLst>
          </p:cNvPr>
          <p:cNvSpPr txBox="1"/>
          <p:nvPr/>
        </p:nvSpPr>
        <p:spPr>
          <a:xfrm>
            <a:off x="2867487" y="1731146"/>
            <a:ext cx="8034292" cy="2031325"/>
          </a:xfrm>
          <a:prstGeom prst="rect">
            <a:avLst/>
          </a:prstGeom>
          <a:noFill/>
        </p:spPr>
        <p:txBody>
          <a:bodyPr wrap="square" rtlCol="0">
            <a:spAutoFit/>
          </a:bodyPr>
          <a:lstStyle/>
          <a:p>
            <a:r>
              <a:rPr lang="en-US" dirty="0"/>
              <a:t>What happens if we feed M(M,I) into itself i.e. M(M,M)?</a:t>
            </a:r>
          </a:p>
          <a:p>
            <a:endParaRPr lang="en-US" dirty="0"/>
          </a:p>
          <a:p>
            <a:r>
              <a:rPr lang="en-US" dirty="0"/>
              <a:t>Recall the encoding of a machine that accepts strings ending in 01:</a:t>
            </a:r>
          </a:p>
          <a:p>
            <a:endParaRPr lang="en-US" dirty="0"/>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a:p>
            <a:endParaRPr lang="en-US" dirty="0"/>
          </a:p>
          <a:p>
            <a:r>
              <a:rPr lang="en-US" dirty="0"/>
              <a:t>So this machine M(M,M) will reject the input.</a:t>
            </a:r>
            <a:endParaRPr lang="en-NZ" dirty="0"/>
          </a:p>
        </p:txBody>
      </p:sp>
    </p:spTree>
    <p:extLst>
      <p:ext uri="{BB962C8B-B14F-4D97-AF65-F5344CB8AC3E}">
        <p14:creationId xmlns:p14="http://schemas.microsoft.com/office/powerpoint/2010/main" val="8539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828340" cy="891953"/>
          </a:xfrm>
        </p:spPr>
        <p:txBody>
          <a:bodyPr>
            <a:noAutofit/>
          </a:bodyPr>
          <a:lstStyle/>
          <a:p>
            <a:r>
              <a:rPr lang="en-US" sz="4000" dirty="0">
                <a:latin typeface="Arial" panose="020B0604020202020204" pitchFamily="34" charset="0"/>
                <a:cs typeface="Arial" panose="020B0604020202020204" pitchFamily="34" charset="0"/>
              </a:rPr>
              <a:t>The halting problem (1)</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655782" y="309653"/>
            <a:ext cx="489527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63" y="1426729"/>
            <a:ext cx="6934073" cy="469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98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0617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691" y="161691"/>
            <a:ext cx="2774742" cy="18795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3BEFBB-A9E5-B475-49F0-69CB1BCD4E76}"/>
              </a:ext>
            </a:extLst>
          </p:cNvPr>
          <p:cNvSpPr txBox="1"/>
          <p:nvPr/>
        </p:nvSpPr>
        <p:spPr>
          <a:xfrm>
            <a:off x="2022764" y="2041236"/>
            <a:ext cx="8626764"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W</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hat happens if we feed this program to itself?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doesn't halt, then it halts.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 halt, then it doesn't halt.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does it halt or not?</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answer is that there is no answer.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It's the computer programming equivalent of saying "I always lie":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it's true, then it's not true, and if it's not true, then it's true.</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2417653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(2)</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63CF6FB-678E-8AE2-CBD7-D38546ABA178}"/>
              </a:ext>
            </a:extLst>
          </p:cNvPr>
          <p:cNvSpPr txBox="1"/>
          <p:nvPr/>
        </p:nvSpPr>
        <p:spPr>
          <a:xfrm>
            <a:off x="2263806" y="1544715"/>
            <a:ext cx="8336132" cy="4801314"/>
          </a:xfrm>
          <a:prstGeom prst="rect">
            <a:avLst/>
          </a:prstGeom>
          <a:noFill/>
        </p:spPr>
        <p:txBody>
          <a:bodyPr wrap="square" rtlCol="0">
            <a:spAutoFit/>
          </a:bodyPr>
          <a:lstStyle/>
          <a:p>
            <a:r>
              <a:rPr lang="en-US" dirty="0"/>
              <a:t>We showed a machine rejecting its own encoding.</a:t>
            </a:r>
          </a:p>
          <a:p>
            <a:endParaRPr lang="en-US" dirty="0"/>
          </a:p>
          <a:p>
            <a:r>
              <a:rPr lang="en-US" dirty="0"/>
              <a:t>Is there a general machine MNA which will tell us which machines do not accept their encoding?</a:t>
            </a:r>
          </a:p>
          <a:p>
            <a:endParaRPr lang="en-US" dirty="0"/>
          </a:p>
          <a:p>
            <a:r>
              <a:rPr lang="en-US" dirty="0"/>
              <a:t>Assume MNA exists.</a:t>
            </a:r>
          </a:p>
          <a:p>
            <a:endParaRPr lang="en-US" dirty="0"/>
          </a:p>
          <a:p>
            <a:r>
              <a:rPr lang="en-US" dirty="0"/>
              <a:t>Either MNA accepts (MNA), or it rejects it.</a:t>
            </a:r>
          </a:p>
          <a:p>
            <a:endParaRPr lang="en-US" dirty="0"/>
          </a:p>
          <a:p>
            <a:r>
              <a:rPr lang="en-US" dirty="0"/>
              <a:t>If MNA accepts (MNA), then it is a machine that accepts its encoding, but by definition, it doesn’t</a:t>
            </a:r>
          </a:p>
          <a:p>
            <a:endParaRPr lang="en-US" dirty="0"/>
          </a:p>
          <a:p>
            <a:r>
              <a:rPr lang="en-US" dirty="0"/>
              <a:t>If MNA does not accept (MNA) then it is a machine that does not accept its encoding, but by definition, MNA accepts encodings of machines that do not accept their encodings</a:t>
            </a:r>
          </a:p>
          <a:p>
            <a:endParaRPr lang="en-US" dirty="0"/>
          </a:p>
          <a:p>
            <a:r>
              <a:rPr lang="en-US" dirty="0"/>
              <a:t>MNA can’t exist</a:t>
            </a:r>
            <a:endParaRPr lang="en-NZ" dirty="0"/>
          </a:p>
        </p:txBody>
      </p:sp>
    </p:spTree>
    <p:extLst>
      <p:ext uri="{BB962C8B-B14F-4D97-AF65-F5344CB8AC3E}">
        <p14:creationId xmlns:p14="http://schemas.microsoft.com/office/powerpoint/2010/main" val="461366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(3)</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4524315"/>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ATM = {[</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M is a TM and M accepts 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PROOF: We assume that ATM is decidable and obtain a contradiction.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Suppose that H is a decider for ATM.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 input, where M is a TM and w is a string, H halts and accepts if M accepts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Furthermore, H halts and rejects if M fails to accept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other words, we assume that H is a TM, where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{accept if M accepts w}</a:t>
            </a:r>
          </a:p>
          <a:p>
            <a:r>
              <a:rPr lang="en-US" dirty="0">
                <a:latin typeface="Arial" panose="020B0604020202020204" pitchFamily="34" charset="0"/>
                <a:cs typeface="Arial" panose="020B0604020202020204" pitchFamily="34" charset="0"/>
              </a:rPr>
              <a:t>         = {reject if M does not accept w.}</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462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078313"/>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Now we construct a new Turing machine D with H as a subroutine.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new TM calls H to determine what M does when the input to M is its own description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Once D has determined this information, it does the opposite.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That is, it rejects if M accepts and accepts if M does not accept.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is a description of 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 = "On input [M], where M is a TM: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Run H on input [M, [M]].</a:t>
            </a:r>
          </a:p>
          <a:p>
            <a:r>
              <a:rPr lang="en-US" dirty="0">
                <a:latin typeface="Arial" panose="020B0604020202020204" pitchFamily="34" charset="0"/>
                <a:cs typeface="Arial" panose="020B0604020202020204" pitchFamily="34" charset="0"/>
              </a:rPr>
              <a:t>2. Output the opposite of what H outputs; that is, if H accepts, reject and if H rejects, accept."</a:t>
            </a: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82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200270"/>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D([M]) = { accept if M does not accept [M]</a:t>
            </a:r>
          </a:p>
          <a:p>
            <a:r>
              <a:rPr lang="en-US" dirty="0">
                <a:latin typeface="Arial" panose="020B0604020202020204" pitchFamily="34" charset="0"/>
                <a:cs typeface="Arial" panose="020B0604020202020204" pitchFamily="34" charset="0"/>
              </a:rPr>
              <a:t>       = { reject if M accepts [M]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happens when we run D with its own description as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that case, we get: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D([D]) = {accept if D does not accept [D]</a:t>
            </a:r>
          </a:p>
          <a:p>
            <a:r>
              <a:rPr lang="en-US" dirty="0">
                <a:latin typeface="Arial" panose="020B0604020202020204" pitchFamily="34" charset="0"/>
                <a:cs typeface="Arial" panose="020B0604020202020204" pitchFamily="34" charset="0"/>
              </a:rPr>
              <a:t>       = {reject if D accepts [D]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halts, Halt(D,D) told us that D(D) would run forever.</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runs forever, Halt(D,D) told us that D(D) would halt.</a:t>
            </a:r>
          </a:p>
          <a:p>
            <a:endParaRPr lang="en-US" dirty="0">
              <a:latin typeface="Arial" panose="020B0604020202020204" pitchFamily="34" charset="0"/>
              <a:cs typeface="Arial" panose="020B0604020202020204" pitchFamily="34" charset="0"/>
            </a:endParaRPr>
          </a:p>
          <a:p>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D[M]</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00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1" y="1542472"/>
            <a:ext cx="9180944" cy="5139869"/>
          </a:xfrm>
          <a:prstGeom prst="rect">
            <a:avLst/>
          </a:prstGeom>
          <a:noFill/>
        </p:spPr>
        <p:txBody>
          <a:bodyPr wrap="square" rtlCol="0">
            <a:spAutoFit/>
          </a:bodyPr>
          <a:lstStyle/>
          <a:p>
            <a:r>
              <a:rPr lang="en-NZ" dirty="0">
                <a:effectLst/>
                <a:latin typeface="Arial" panose="020B0604020202020204" pitchFamily="34" charset="0"/>
                <a:ea typeface="Times New Roman" panose="02020603050405020304" pitchFamily="18" charset="0"/>
                <a:cs typeface="Arial" panose="020B0604020202020204" pitchFamily="34" charset="0"/>
              </a:rPr>
              <a:t>Assume we have a procedure HALTS that takes as input a program P and input data D and answers yes if P halts on input D and no otherwise. </a:t>
            </a:r>
          </a:p>
          <a:p>
            <a:endParaRPr lang="en-NZ"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the program HALTS, we can construct a new (more limited) program that tests whether a program P halts when the input data is a copy of P.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writeln('No’);</a:t>
            </a: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721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3769945" y="710214"/>
            <a:ext cx="6152226" cy="1015663"/>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Computer</a:t>
            </a:r>
            <a:endParaRPr lang="en-NZ" sz="6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5DE194E-ECB4-5B3F-F068-5070BF3CB2D5}"/>
              </a:ext>
            </a:extLst>
          </p:cNvPr>
          <p:cNvPicPr>
            <a:picLocks noChangeAspect="1"/>
          </p:cNvPicPr>
          <p:nvPr/>
        </p:nvPicPr>
        <p:blipFill>
          <a:blip r:embed="rId2"/>
          <a:stretch>
            <a:fillRect/>
          </a:stretch>
        </p:blipFill>
        <p:spPr>
          <a:xfrm>
            <a:off x="4812598" y="2308701"/>
            <a:ext cx="2566804" cy="4369358"/>
          </a:xfrm>
          <a:prstGeom prst="rect">
            <a:avLst/>
          </a:prstGeom>
        </p:spPr>
      </p:pic>
    </p:spTree>
    <p:extLst>
      <p:ext uri="{BB962C8B-B14F-4D97-AF65-F5344CB8AC3E}">
        <p14:creationId xmlns:p14="http://schemas.microsoft.com/office/powerpoint/2010/main" val="1980192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7578766" cy="605626"/>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801092" y="1614202"/>
            <a:ext cx="8968509" cy="280076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NEWHALTS, we can construct another program that does just the opposite of NEWHALTS: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sz="16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77317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699493" y="1866340"/>
            <a:ext cx="10344726"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NZ" altLang="en-US" dirty="0">
                <a:latin typeface="Arial" panose="020B0604020202020204" pitchFamily="34" charset="0"/>
                <a:ea typeface="Aptos" panose="020B0004020202020204" pitchFamily="34" charset="0"/>
                <a:cs typeface="Arial" panose="020B0604020202020204" pitchFamily="34" charset="0"/>
              </a:rPr>
              <a:t>Assume </a:t>
            </a: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HALTS(OPP,OPP) halts. So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NEWHALTS(OPP) has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OPP(P) loops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241498"/>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28909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459348" y="2258973"/>
            <a:ext cx="10344726"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OPP(OPP) can neither halt nor loop forever.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is a contradiction! Since our only assumption was the existence of HALTS, procedure HALTS cannot exist.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105489"/>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189464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2577590" cy="1428111"/>
          </a:xfrm>
        </p:spPr>
        <p:txBody>
          <a:bodyPr>
            <a:noAutofit/>
          </a:bodyPr>
          <a:lstStyle/>
          <a:p>
            <a:r>
              <a:rPr lang="en-US" sz="4000" dirty="0">
                <a:latin typeface="Arial" panose="020B0604020202020204" pitchFamily="34" charset="0"/>
                <a:cs typeface="Arial" panose="020B0604020202020204" pitchFamily="34" charset="0"/>
              </a:rPr>
              <a:t>And then - Enigma</a:t>
            </a:r>
            <a:endParaRPr lang="en-NZ" sz="4000" dirty="0">
              <a:latin typeface="Arial" panose="020B0604020202020204" pitchFamily="34" charset="0"/>
              <a:cs typeface="Arial" panose="020B0604020202020204" pitchFamily="34" charset="0"/>
            </a:endParaRPr>
          </a:p>
        </p:txBody>
      </p:sp>
      <p:pic>
        <p:nvPicPr>
          <p:cNvPr id="2" name="Picture 1" descr="A collage of a machine&#10;&#10;Description automatically generated">
            <a:extLst>
              <a:ext uri="{FF2B5EF4-FFF2-40B4-BE49-F238E27FC236}">
                <a16:creationId xmlns:a16="http://schemas.microsoft.com/office/drawing/2014/main" id="{F136AC4F-A323-472A-4630-0013BD9A9066}"/>
              </a:ext>
            </a:extLst>
          </p:cNvPr>
          <p:cNvPicPr>
            <a:picLocks noChangeAspect="1"/>
          </p:cNvPicPr>
          <p:nvPr/>
        </p:nvPicPr>
        <p:blipFill>
          <a:blip r:embed="rId2"/>
          <a:stretch>
            <a:fillRect/>
          </a:stretch>
        </p:blipFill>
        <p:spPr>
          <a:xfrm>
            <a:off x="5587234" y="47848"/>
            <a:ext cx="6193433" cy="6619282"/>
          </a:xfrm>
          <a:prstGeom prst="rect">
            <a:avLst/>
          </a:prstGeom>
        </p:spPr>
      </p:pic>
    </p:spTree>
    <p:extLst>
      <p:ext uri="{BB962C8B-B14F-4D97-AF65-F5344CB8AC3E}">
        <p14:creationId xmlns:p14="http://schemas.microsoft.com/office/powerpoint/2010/main" val="689532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1339334"/>
          </a:xfrm>
        </p:spPr>
        <p:txBody>
          <a:bodyPr>
            <a:noAutofit/>
          </a:bodyPr>
          <a:lstStyle/>
          <a:p>
            <a:r>
              <a:rPr lang="en-US" sz="4000" dirty="0">
                <a:latin typeface="Arial" panose="020B0604020202020204" pitchFamily="34" charset="0"/>
                <a:cs typeface="Arial" panose="020B0604020202020204" pitchFamily="34" charset="0"/>
              </a:rPr>
              <a:t>And then - Bombe</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96E261B-E491-DA74-260E-B04559751E49}"/>
              </a:ext>
            </a:extLst>
          </p:cNvPr>
          <p:cNvPicPr>
            <a:picLocks noChangeAspect="1"/>
          </p:cNvPicPr>
          <p:nvPr/>
        </p:nvPicPr>
        <p:blipFill>
          <a:blip r:embed="rId2"/>
          <a:stretch>
            <a:fillRect/>
          </a:stretch>
        </p:blipFill>
        <p:spPr>
          <a:xfrm>
            <a:off x="5785281" y="272836"/>
            <a:ext cx="4523982" cy="6500826"/>
          </a:xfrm>
          <a:prstGeom prst="rect">
            <a:avLst/>
          </a:prstGeom>
        </p:spPr>
      </p:pic>
    </p:spTree>
    <p:extLst>
      <p:ext uri="{BB962C8B-B14F-4D97-AF65-F5344CB8AC3E}">
        <p14:creationId xmlns:p14="http://schemas.microsoft.com/office/powerpoint/2010/main" val="3660745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700142"/>
          </a:xfrm>
        </p:spPr>
        <p:txBody>
          <a:bodyPr>
            <a:noAutofit/>
          </a:bodyPr>
          <a:lstStyle/>
          <a:p>
            <a:r>
              <a:rPr lang="en-US" sz="4000" dirty="0">
                <a:latin typeface="Arial" panose="020B0604020202020204" pitchFamily="34" charset="0"/>
                <a:cs typeface="Arial" panose="020B0604020202020204" pitchFamily="34" charset="0"/>
              </a:rPr>
              <a:t>And then – Lorenz teletype</a:t>
            </a:r>
            <a:endParaRPr lang="en-NZ" sz="4000" dirty="0">
              <a:latin typeface="Arial" panose="020B0604020202020204" pitchFamily="34" charset="0"/>
              <a:cs typeface="Arial" panose="020B0604020202020204" pitchFamily="34" charset="0"/>
            </a:endParaRPr>
          </a:p>
        </p:txBody>
      </p:sp>
      <p:pic>
        <p:nvPicPr>
          <p:cNvPr id="2" name="Picture 1" descr="A machine with a few gears&#10;&#10;Description automatically generated with medium confidence">
            <a:extLst>
              <a:ext uri="{FF2B5EF4-FFF2-40B4-BE49-F238E27FC236}">
                <a16:creationId xmlns:a16="http://schemas.microsoft.com/office/drawing/2014/main" id="{5E41099B-6AAC-656B-C763-C085206D30CD}"/>
              </a:ext>
            </a:extLst>
          </p:cNvPr>
          <p:cNvPicPr>
            <a:picLocks noChangeAspect="1"/>
          </p:cNvPicPr>
          <p:nvPr/>
        </p:nvPicPr>
        <p:blipFill>
          <a:blip r:embed="rId2"/>
          <a:stretch>
            <a:fillRect/>
          </a:stretch>
        </p:blipFill>
        <p:spPr>
          <a:xfrm>
            <a:off x="3669029" y="1554479"/>
            <a:ext cx="6075045" cy="4692185"/>
          </a:xfrm>
          <a:prstGeom prst="rect">
            <a:avLst/>
          </a:prstGeom>
        </p:spPr>
      </p:pic>
    </p:spTree>
    <p:extLst>
      <p:ext uri="{BB962C8B-B14F-4D97-AF65-F5344CB8AC3E}">
        <p14:creationId xmlns:p14="http://schemas.microsoft.com/office/powerpoint/2010/main" val="259837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8339197"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Colossus Mark II </a:t>
            </a:r>
          </a:p>
          <a:p>
            <a:endParaRPr lang="en-NZ" dirty="0"/>
          </a:p>
        </p:txBody>
      </p:sp>
      <p:pic>
        <p:nvPicPr>
          <p:cNvPr id="5" name="Picture 4">
            <a:extLst>
              <a:ext uri="{FF2B5EF4-FFF2-40B4-BE49-F238E27FC236}">
                <a16:creationId xmlns:a16="http://schemas.microsoft.com/office/drawing/2014/main" id="{5F99F232-5445-F26B-0D7D-A4D7FA08063D}"/>
              </a:ext>
            </a:extLst>
          </p:cNvPr>
          <p:cNvPicPr>
            <a:picLocks noChangeAspect="1"/>
          </p:cNvPicPr>
          <p:nvPr/>
        </p:nvPicPr>
        <p:blipFill>
          <a:blip r:embed="rId2"/>
          <a:stretch>
            <a:fillRect/>
          </a:stretch>
        </p:blipFill>
        <p:spPr>
          <a:xfrm>
            <a:off x="1311948" y="1576797"/>
            <a:ext cx="7037277" cy="4389103"/>
          </a:xfrm>
          <a:prstGeom prst="rect">
            <a:avLst/>
          </a:prstGeom>
        </p:spPr>
      </p:pic>
      <p:sp>
        <p:nvSpPr>
          <p:cNvPr id="6" name="TextBox 5">
            <a:extLst>
              <a:ext uri="{FF2B5EF4-FFF2-40B4-BE49-F238E27FC236}">
                <a16:creationId xmlns:a16="http://schemas.microsoft.com/office/drawing/2014/main" id="{C15F0500-C356-318C-7C53-EB364FB4C525}"/>
              </a:ext>
            </a:extLst>
          </p:cNvPr>
          <p:cNvSpPr txBox="1"/>
          <p:nvPr/>
        </p:nvSpPr>
        <p:spPr>
          <a:xfrm>
            <a:off x="8869777" y="1576797"/>
            <a:ext cx="3140723" cy="2862322"/>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Colossus is regarded as the world's first programmable, electronic, digital computer, although it was programmed by switches and plugs and not by a stored program.</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But … official secrets act!!!</a:t>
            </a:r>
          </a:p>
          <a:p>
            <a:endParaRPr lang="en-NZ" dirty="0"/>
          </a:p>
          <a:p>
            <a:endParaRPr lang="en-NZ" dirty="0"/>
          </a:p>
        </p:txBody>
      </p:sp>
    </p:spTree>
    <p:extLst>
      <p:ext uri="{BB962C8B-B14F-4D97-AF65-F5344CB8AC3E}">
        <p14:creationId xmlns:p14="http://schemas.microsoft.com/office/powerpoint/2010/main" val="249782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069690" cy="735653"/>
          </a:xfrm>
        </p:spPr>
        <p:txBody>
          <a:bodyPr>
            <a:noAutofit/>
          </a:bodyPr>
          <a:lstStyle/>
          <a:p>
            <a:r>
              <a:rPr lang="en-US" sz="4000" dirty="0">
                <a:latin typeface="Arial" panose="020B0604020202020204" pitchFamily="34" charset="0"/>
                <a:cs typeface="Arial" panose="020B0604020202020204" pitchFamily="34" charset="0"/>
              </a:rPr>
              <a:t>And then – </a:t>
            </a:r>
            <a:r>
              <a:rPr lang="en-NZ" sz="4000" dirty="0">
                <a:latin typeface="Arial" panose="020B0604020202020204" pitchFamily="34" charset="0"/>
                <a:cs typeface="Arial" panose="020B0604020202020204" pitchFamily="34" charset="0"/>
              </a:rPr>
              <a:t>ENIAC</a:t>
            </a:r>
            <a:endParaRPr lang="en-NZ" sz="4000"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56155" y="5095784"/>
            <a:ext cx="6856520" cy="1200329"/>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ENIAC (Electronic Numerical Integrator and Computer) was the first programmable, electronic, digital computer, completed in 1945.</a:t>
            </a:r>
          </a:p>
          <a:p>
            <a:endParaRPr lang="en-NZ" dirty="0"/>
          </a:p>
        </p:txBody>
      </p:sp>
      <p:pic>
        <p:nvPicPr>
          <p:cNvPr id="4" name="Picture 3">
            <a:extLst>
              <a:ext uri="{FF2B5EF4-FFF2-40B4-BE49-F238E27FC236}">
                <a16:creationId xmlns:a16="http://schemas.microsoft.com/office/drawing/2014/main" id="{36B33E43-4253-09A5-D91B-0B8B5B320808}"/>
              </a:ext>
            </a:extLst>
          </p:cNvPr>
          <p:cNvPicPr>
            <a:picLocks noChangeAspect="1"/>
          </p:cNvPicPr>
          <p:nvPr/>
        </p:nvPicPr>
        <p:blipFill>
          <a:blip r:embed="rId2"/>
          <a:stretch>
            <a:fillRect/>
          </a:stretch>
        </p:blipFill>
        <p:spPr>
          <a:xfrm>
            <a:off x="2642585" y="1258154"/>
            <a:ext cx="5136325" cy="3360711"/>
          </a:xfrm>
          <a:prstGeom prst="rect">
            <a:avLst/>
          </a:prstGeom>
        </p:spPr>
      </p:pic>
    </p:spTree>
    <p:extLst>
      <p:ext uri="{BB962C8B-B14F-4D97-AF65-F5344CB8AC3E}">
        <p14:creationId xmlns:p14="http://schemas.microsoft.com/office/powerpoint/2010/main" val="2392881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247243"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Manchester baby</a:t>
            </a:r>
            <a:r>
              <a:rPr lang="en-NZ" sz="16000" b="1" dirty="0">
                <a:latin typeface="Arial" panose="020B0604020202020204" pitchFamily="34" charset="0"/>
                <a:cs typeface="Arial" panose="020B0604020202020204" pitchFamily="34" charset="0"/>
              </a:rPr>
              <a:t> </a:t>
            </a:r>
          </a:p>
          <a:p>
            <a:endParaRPr lang="en-NZ"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91666" y="5575178"/>
            <a:ext cx="685652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Manchester Baby, was the first electronic stored-program computer. It was built at the University of Manchester and ran its first program on 21 June 1948.</a:t>
            </a:r>
            <a:endParaRPr lang="en-NZ"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509D4-ECE2-E5D2-CF52-1F101250D337}"/>
              </a:ext>
            </a:extLst>
          </p:cNvPr>
          <p:cNvPicPr>
            <a:picLocks noChangeAspect="1"/>
          </p:cNvPicPr>
          <p:nvPr/>
        </p:nvPicPr>
        <p:blipFill>
          <a:blip r:embed="rId2"/>
          <a:stretch>
            <a:fillRect/>
          </a:stretch>
        </p:blipFill>
        <p:spPr>
          <a:xfrm>
            <a:off x="2571565" y="1568917"/>
            <a:ext cx="5468644" cy="3720166"/>
          </a:xfrm>
          <a:prstGeom prst="rect">
            <a:avLst/>
          </a:prstGeom>
        </p:spPr>
      </p:pic>
    </p:spTree>
    <p:extLst>
      <p:ext uri="{BB962C8B-B14F-4D97-AF65-F5344CB8AC3E}">
        <p14:creationId xmlns:p14="http://schemas.microsoft.com/office/powerpoint/2010/main" val="2309587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226311" cy="646876"/>
          </a:xfrm>
        </p:spPr>
        <p:txBody>
          <a:bodyPr>
            <a:noAutofit/>
          </a:bodyPr>
          <a:lstStyle/>
          <a:p>
            <a:r>
              <a:rPr lang="en-US" sz="4000" dirty="0">
                <a:latin typeface="Arial" panose="020B0604020202020204" pitchFamily="34" charset="0"/>
                <a:cs typeface="Arial" panose="020B0604020202020204" pitchFamily="34" charset="0"/>
              </a:rPr>
              <a:t>Turing’s conviction</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80143" y="1847193"/>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823751" y="1847193"/>
            <a:ext cx="6152226" cy="3139321"/>
          </a:xfrm>
          <a:prstGeom prst="rect">
            <a:avLst/>
          </a:prstGeom>
          <a:noFill/>
        </p:spPr>
        <p:txBody>
          <a:bodyPr wrap="square" rtlCol="0">
            <a:spAutoFit/>
          </a:bodyPr>
          <a:lstStyle/>
          <a:p>
            <a:r>
              <a:rPr lang="en-US" dirty="0">
                <a:highlight>
                  <a:srgbClr val="FFFFFF"/>
                </a:highlight>
                <a:latin typeface="Arial" panose="020B0604020202020204" pitchFamily="34" charset="0"/>
                <a:cs typeface="Arial" panose="020B0604020202020204" pitchFamily="34" charset="0"/>
              </a:rPr>
              <a:t>Alan Turing was convicted in 1952 for acts of “gross indecency” after he admitted to having a sexual relationship with a 19-year-old man.</a:t>
            </a:r>
          </a:p>
          <a:p>
            <a:endParaRPr lang="en-US" b="0" i="0" dirty="0">
              <a:solidFill>
                <a:srgbClr val="111111"/>
              </a:solidFill>
              <a:effectLst/>
              <a:highlight>
                <a:srgbClr val="FFFFFF"/>
              </a:highlight>
              <a:latin typeface="Arial" panose="020B0604020202020204" pitchFamily="34" charset="0"/>
              <a:cs typeface="Arial" panose="020B0604020202020204" pitchFamily="34" charset="0"/>
            </a:endParaRPr>
          </a:p>
          <a:p>
            <a:r>
              <a:rPr lang="en-US" b="0" i="0" dirty="0">
                <a:solidFill>
                  <a:srgbClr val="111111"/>
                </a:solidFill>
                <a:effectLst/>
                <a:highlight>
                  <a:srgbClr val="FFFFFF"/>
                </a:highlight>
                <a:latin typeface="Arial" panose="020B0604020202020204" pitchFamily="34" charset="0"/>
                <a:cs typeface="Arial" panose="020B0604020202020204" pitchFamily="34" charset="0"/>
              </a:rPr>
              <a:t>At the time, homosexual acts were criminalized in the UK.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As a result of his conviction, Turing was banned from working for the government and was forced to undergo “chemical castration” through hormone therapy</a:t>
            </a:r>
            <a:r>
              <a:rPr lang="en-US" b="0" i="0" dirty="0">
                <a:solidFill>
                  <a:srgbClr val="111111"/>
                </a:solidFill>
                <a:effectLst/>
                <a:highlight>
                  <a:srgbClr val="FFFFFF"/>
                </a:highlight>
                <a:latin typeface="Arial" panose="020B0604020202020204" pitchFamily="34" charset="0"/>
                <a:cs typeface="Arial" panose="020B0604020202020204" pitchFamily="34" charset="0"/>
              </a:rPr>
              <a:t>.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highlight>
                  <a:srgbClr val="FFFFFF"/>
                </a:highlight>
                <a:latin typeface="Arial" panose="020B0604020202020204" pitchFamily="34" charset="0"/>
                <a:cs typeface="Arial" panose="020B0604020202020204" pitchFamily="34" charset="0"/>
              </a:rPr>
              <a:t>This conviction led to him losing his security clearance</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16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150100" y="503014"/>
            <a:ext cx="8098782" cy="707886"/>
          </a:xfrm>
          <a:prstGeom prst="rect">
            <a:avLst/>
          </a:prstGeom>
          <a:noFill/>
        </p:spPr>
        <p:txBody>
          <a:bodyPr wrap="square" rtlCol="0">
            <a:spAutoFit/>
          </a:bodyPr>
          <a:lstStyle/>
          <a:p>
            <a:r>
              <a:rPr lang="en-US" sz="4000" dirty="0" err="1">
                <a:latin typeface="Arial" panose="020B0604020202020204" pitchFamily="34" charset="0"/>
                <a:cs typeface="Arial" panose="020B0604020202020204" pitchFamily="34" charset="0"/>
              </a:rPr>
              <a:t>Maths</a:t>
            </a:r>
            <a:r>
              <a:rPr lang="en-US" sz="4000" dirty="0">
                <a:latin typeface="Arial" panose="020B0604020202020204" pitchFamily="34" charset="0"/>
                <a:cs typeface="Arial" panose="020B0604020202020204" pitchFamily="34" charset="0"/>
              </a:rPr>
              <a:t> problems</a:t>
            </a:r>
            <a:endParaRPr lang="en-NZ" sz="40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FCF1E390-1434-38BA-4807-FCDE7626CFCC}"/>
              </a:ext>
            </a:extLst>
          </p:cNvPr>
          <p:cNvSpPr>
            <a:spLocks noChangeArrowheads="1"/>
          </p:cNvSpPr>
          <p:nvPr/>
        </p:nvSpPr>
        <p:spPr bwMode="auto">
          <a:xfrm>
            <a:off x="2064282" y="2209353"/>
            <a:ext cx="517989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Fermat’s last theorem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The equation: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x**n+y**n=z**n</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has no nontrivial positive integer solutions for n≥3.</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3**2 + 4**2 = 5**2</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Solved in 1995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1" descr="A close-up of a person's face&#10;&#10;Description automatically generated">
            <a:extLst>
              <a:ext uri="{FF2B5EF4-FFF2-40B4-BE49-F238E27FC236}">
                <a16:creationId xmlns:a16="http://schemas.microsoft.com/office/drawing/2014/main" id="{247AC6FF-5205-0FD4-653A-04CD6D3BE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470" y="1779959"/>
            <a:ext cx="3157861" cy="4972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484544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76491" y="2362099"/>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06845" y="1958693"/>
            <a:ext cx="6152226" cy="470898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universal Turing machine - </a:t>
            </a:r>
            <a:r>
              <a:rPr lang="en-US" b="0" i="0" dirty="0">
                <a:effectLst/>
                <a:highlight>
                  <a:srgbClr val="FFFFFF"/>
                </a:highlight>
                <a:latin typeface="Arial" panose="020B0604020202020204" pitchFamily="34" charset="0"/>
                <a:cs typeface="Arial" panose="020B0604020202020204" pitchFamily="34" charset="0"/>
              </a:rPr>
              <a:t>now recognised as the foundation of computer science</a:t>
            </a:r>
            <a:r>
              <a:rPr lang="en-US" baseline="30000" dirty="0">
                <a:highlight>
                  <a:srgbClr val="FFFFFF"/>
                </a:highlight>
                <a:latin typeface="Arial" panose="020B0604020202020204" pitchFamily="34" charset="0"/>
                <a:cs typeface="Arial" panose="020B0604020202020204" pitchFamily="34" charset="0"/>
              </a:rPr>
              <a:t> </a:t>
            </a:r>
          </a:p>
          <a:p>
            <a:endParaRPr lang="en-US" baseline="30000" dirty="0">
              <a:highlight>
                <a:srgbClr val="FFFFFF"/>
              </a:highlight>
              <a:latin typeface="Arial" panose="020B06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Everything that can be computed on a computer can be computed </a:t>
            </a:r>
            <a:r>
              <a:rPr lang="en-US" dirty="0">
                <a:latin typeface="Arial" panose="020B0604020202020204" pitchFamily="34" charset="0"/>
                <a:cs typeface="Arial" panose="020B0604020202020204" pitchFamily="34" charset="0"/>
              </a:rPr>
              <a:t>by the universal Turing machine</a:t>
            </a:r>
            <a:r>
              <a:rPr lang="en-US" sz="1800" kern="100" dirty="0">
                <a:effectLst/>
                <a:latin typeface="Arial" panose="020B0604020202020204" pitchFamily="34" charset="0"/>
                <a:ea typeface="Aptos" panose="020B0004020202020204" pitchFamily="34" charset="0"/>
                <a:cs typeface="Arial" panose="020B0604020202020204" pitchFamily="34" charset="0"/>
              </a:rPr>
              <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claim is important because it marks out the limits of human computation. </a:t>
            </a:r>
            <a:endParaRPr lang="en-US" baseline="30000" dirty="0">
              <a:solidFill>
                <a:srgbClr val="111111"/>
              </a:solidFill>
              <a:highlight>
                <a:srgbClr val="FFFFFF"/>
              </a:highligh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machine is a mathematical model of the modern computers we all use today.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solved a mathematics problem by including engineering principles</a:t>
            </a:r>
          </a:p>
          <a:p>
            <a:endParaRPr lang="en-US" dirty="0">
              <a:latin typeface="Arial" panose="020B0604020202020204" pitchFamily="34" charset="0"/>
              <a:cs typeface="Arial" panose="020B0604020202020204" pitchFamily="34" charset="0"/>
            </a:endParaRPr>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It started the study of the theory of computation and computer science.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970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00943" y="175841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60111" y="1758417"/>
            <a:ext cx="6152226" cy="4801314"/>
          </a:xfrm>
          <a:prstGeom prst="rect">
            <a:avLst/>
          </a:prstGeom>
          <a:noFill/>
        </p:spPr>
        <p:txBody>
          <a:bodyPr wrap="square" rtlCol="0">
            <a:spAutoFit/>
          </a:bodyPr>
          <a:lstStyle/>
          <a:p>
            <a:r>
              <a:rPr lang="de-DE" sz="1800" kern="100" dirty="0">
                <a:effectLst/>
                <a:latin typeface="Aptos" panose="020B0004020202020204" pitchFamily="34" charset="0"/>
                <a:ea typeface="Aptos" panose="020B0004020202020204" pitchFamily="34" charset="0"/>
                <a:cs typeface="Times New Roman" panose="02020603050405020304" pitchFamily="18" charset="0"/>
              </a:rPr>
              <a:t>The “old“ way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emphasized statements of logic, while the new way emphasized</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running programs.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introduced the stored program – where the program and data were in the same memory space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realized that software could be used to simulate hardware e.g. arithmetic – RISC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postulated that there are limits to computing</a:t>
            </a:r>
          </a:p>
          <a:p>
            <a:endParaRPr lang="en-US" dirty="0">
              <a:latin typeface="Arial" panose="020B0604020202020204" pitchFamily="34" charset="0"/>
              <a:cs typeface="Arial" panose="020B0604020202020204" pitchFamily="34" charset="0"/>
            </a:endParaRPr>
          </a:p>
          <a:p>
            <a:r>
              <a:rPr lang="en-NZ" sz="1800" dirty="0">
                <a:effectLst/>
                <a:latin typeface="Arial" panose="020B0604020202020204" pitchFamily="34" charset="0"/>
                <a:ea typeface="Times New Roman" panose="02020603050405020304" pitchFamily="18" charset="0"/>
                <a:cs typeface="Arial" panose="020B0604020202020204" pitchFamily="34" charset="0"/>
              </a:rPr>
              <a:t>His insights into algorithm design and algorithmic complexity remain fundamental in computer science education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His later work was in AI, e.g., the Turing test – can machines think?</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67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829993" cy="602488"/>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018987" y="198923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734975" y="1867352"/>
            <a:ext cx="6152226"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 was convicted in 1952 of homosexuality but received a royal pardon posthumously in 2013.</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ACM A. M. Turing Award is an annual prize given by the Association for Computing Machinery for contributions of lasting and major technical importance to computer science.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generally recognized as the highest distinction in computer science and is often referred to as the "Nobel Prize of Computing".</a:t>
            </a:r>
          </a:p>
        </p:txBody>
      </p:sp>
    </p:spTree>
    <p:extLst>
      <p:ext uri="{BB962C8B-B14F-4D97-AF65-F5344CB8AC3E}">
        <p14:creationId xmlns:p14="http://schemas.microsoft.com/office/powerpoint/2010/main" val="196044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474886" cy="655754"/>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30283" y="1492087"/>
            <a:ext cx="6152226" cy="2031325"/>
          </a:xfrm>
          <a:prstGeom prst="rect">
            <a:avLst/>
          </a:prstGeom>
          <a:noFill/>
        </p:spPr>
        <p:txBody>
          <a:bodyPr wrap="square" rtlCol="0">
            <a:spAutoFit/>
          </a:bodyPr>
          <a:lstStyle/>
          <a:p>
            <a:r>
              <a:rPr lang="en-US" dirty="0"/>
              <a:t>Turing died in 1954</a:t>
            </a:r>
          </a:p>
          <a:p>
            <a:endParaRPr lang="en-US" dirty="0"/>
          </a:p>
          <a:p>
            <a:r>
              <a:rPr lang="en-US" dirty="0"/>
              <a:t>Suicide?</a:t>
            </a:r>
          </a:p>
          <a:p>
            <a:endParaRPr lang="en-US" dirty="0"/>
          </a:p>
          <a:p>
            <a:r>
              <a:rPr lang="en-US" dirty="0"/>
              <a:t>Poison apple?</a:t>
            </a:r>
          </a:p>
          <a:p>
            <a:endParaRPr lang="en-US" dirty="0"/>
          </a:p>
          <a:p>
            <a:endParaRPr lang="en-NZ" dirty="0"/>
          </a:p>
        </p:txBody>
      </p:sp>
    </p:spTree>
    <p:extLst>
      <p:ext uri="{BB962C8B-B14F-4D97-AF65-F5344CB8AC3E}">
        <p14:creationId xmlns:p14="http://schemas.microsoft.com/office/powerpoint/2010/main" val="1777226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4566187" cy="717897"/>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2A47600-57CA-8F4E-874E-005890CAFFD1}"/>
              </a:ext>
            </a:extLst>
          </p:cNvPr>
          <p:cNvPicPr>
            <a:picLocks noChangeAspect="1"/>
          </p:cNvPicPr>
          <p:nvPr/>
        </p:nvPicPr>
        <p:blipFill>
          <a:blip r:embed="rId2"/>
          <a:stretch>
            <a:fillRect/>
          </a:stretch>
        </p:blipFill>
        <p:spPr>
          <a:xfrm>
            <a:off x="1333794" y="1219885"/>
            <a:ext cx="3253062" cy="4893186"/>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66B6F763-761E-3957-F870-9C2FE94F13CC}"/>
              </a:ext>
            </a:extLst>
          </p:cNvPr>
          <p:cNvPicPr>
            <a:picLocks noChangeAspect="1"/>
          </p:cNvPicPr>
          <p:nvPr/>
        </p:nvPicPr>
        <p:blipFill>
          <a:blip r:embed="rId3"/>
          <a:stretch>
            <a:fillRect/>
          </a:stretch>
        </p:blipFill>
        <p:spPr>
          <a:xfrm>
            <a:off x="4911090" y="1219885"/>
            <a:ext cx="3133320" cy="4883661"/>
          </a:xfrm>
          <a:prstGeom prst="rect">
            <a:avLst/>
          </a:prstGeom>
        </p:spPr>
      </p:pic>
      <p:pic>
        <p:nvPicPr>
          <p:cNvPr id="5" name="Picture 4" descr="A book on a wall&#10;&#10;Description automatically generated">
            <a:extLst>
              <a:ext uri="{FF2B5EF4-FFF2-40B4-BE49-F238E27FC236}">
                <a16:creationId xmlns:a16="http://schemas.microsoft.com/office/drawing/2014/main" id="{458C5543-618F-D480-2955-26E19EE36755}"/>
              </a:ext>
            </a:extLst>
          </p:cNvPr>
          <p:cNvPicPr>
            <a:picLocks noChangeAspect="1"/>
          </p:cNvPicPr>
          <p:nvPr/>
        </p:nvPicPr>
        <p:blipFill>
          <a:blip r:embed="rId4"/>
          <a:stretch>
            <a:fillRect/>
          </a:stretch>
        </p:blipFill>
        <p:spPr>
          <a:xfrm>
            <a:off x="8501809" y="1229410"/>
            <a:ext cx="3385896" cy="4883661"/>
          </a:xfrm>
          <a:prstGeom prst="rect">
            <a:avLst/>
          </a:prstGeom>
        </p:spPr>
      </p:pic>
      <p:sp>
        <p:nvSpPr>
          <p:cNvPr id="6" name="TextBox 5">
            <a:extLst>
              <a:ext uri="{FF2B5EF4-FFF2-40B4-BE49-F238E27FC236}">
                <a16:creationId xmlns:a16="http://schemas.microsoft.com/office/drawing/2014/main" id="{C8A43026-EE4C-6666-7313-4F9D6826D217}"/>
              </a:ext>
            </a:extLst>
          </p:cNvPr>
          <p:cNvSpPr txBox="1"/>
          <p:nvPr/>
        </p:nvSpPr>
        <p:spPr>
          <a:xfrm>
            <a:off x="1455937" y="6327676"/>
            <a:ext cx="359545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Wikipedia / Brilliant</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51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06523194-A8F2-82A5-CA6C-C4E0D47D5FBB}"/>
              </a:ext>
            </a:extLst>
          </p:cNvPr>
          <p:cNvPicPr>
            <a:picLocks noChangeAspect="1"/>
          </p:cNvPicPr>
          <p:nvPr/>
        </p:nvPicPr>
        <p:blipFill>
          <a:blip r:embed="rId2"/>
          <a:stretch>
            <a:fillRect/>
          </a:stretch>
        </p:blipFill>
        <p:spPr>
          <a:xfrm>
            <a:off x="2100943" y="1838658"/>
            <a:ext cx="2966628" cy="3977641"/>
          </a:xfrm>
          <a:prstGeom prst="rect">
            <a:avLst/>
          </a:prstGeom>
        </p:spPr>
      </p:pic>
      <p:pic>
        <p:nvPicPr>
          <p:cNvPr id="7" name="Picture 6">
            <a:extLst>
              <a:ext uri="{FF2B5EF4-FFF2-40B4-BE49-F238E27FC236}">
                <a16:creationId xmlns:a16="http://schemas.microsoft.com/office/drawing/2014/main" id="{2B67FF87-6C24-1DD0-2B7F-883C482840E6}"/>
              </a:ext>
            </a:extLst>
          </p:cNvPr>
          <p:cNvPicPr>
            <a:picLocks noChangeAspect="1"/>
          </p:cNvPicPr>
          <p:nvPr/>
        </p:nvPicPr>
        <p:blipFill>
          <a:blip r:embed="rId3"/>
          <a:stretch>
            <a:fillRect/>
          </a:stretch>
        </p:blipFill>
        <p:spPr>
          <a:xfrm>
            <a:off x="6235861" y="1838657"/>
            <a:ext cx="3108960" cy="3977641"/>
          </a:xfrm>
          <a:prstGeom prst="rect">
            <a:avLst/>
          </a:prstGeom>
        </p:spPr>
      </p:pic>
    </p:spTree>
    <p:extLst>
      <p:ext uri="{BB962C8B-B14F-4D97-AF65-F5344CB8AC3E}">
        <p14:creationId xmlns:p14="http://schemas.microsoft.com/office/powerpoint/2010/main" val="3678110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8F3071B-7DDC-B4E4-16A4-3DEE90D17105}"/>
              </a:ext>
            </a:extLst>
          </p:cNvPr>
          <p:cNvSpPr txBox="1"/>
          <p:nvPr/>
        </p:nvSpPr>
        <p:spPr>
          <a:xfrm>
            <a:off x="2022075" y="1601402"/>
            <a:ext cx="7019925" cy="230832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Good animated video of the halting problem:</a:t>
            </a:r>
          </a:p>
          <a:p>
            <a:endParaRPr lang="en-US" dirty="0">
              <a:latin typeface="Arial" panose="020B0604020202020204" pitchFamily="34" charset="0"/>
              <a:cs typeface="Arial" panose="020B0604020202020204" pitchFamily="34" charset="0"/>
            </a:endParaRPr>
          </a:p>
          <a:p>
            <a:r>
              <a:rPr lang="de-DE" sz="1800" dirty="0">
                <a:effectLst/>
                <a:latin typeface="Arial" panose="020B0604020202020204" pitchFamily="34" charset="0"/>
                <a:ea typeface="Aptos" panose="020B0004020202020204" pitchFamily="34" charset="0"/>
                <a:cs typeface="Arial" panose="020B0604020202020204" pitchFamily="34" charset="0"/>
              </a:rPr>
              <a:t> </a:t>
            </a:r>
            <a:r>
              <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hlinkClick r:id="rId2"/>
              </a:rPr>
              <a:t>https://www.youtube.com/watch?v=92WHN-pAFCs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ea typeface="Aptos" panose="020B00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Turing’s proof of the undecidability of the Halting problem explained in terms of phone applications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https://thorehusfeldt.com/2012/06/25/the-freeze-app-does-not-exist/</a:t>
            </a:r>
          </a:p>
        </p:txBody>
      </p:sp>
    </p:spTree>
    <p:extLst>
      <p:ext uri="{BB962C8B-B14F-4D97-AF65-F5344CB8AC3E}">
        <p14:creationId xmlns:p14="http://schemas.microsoft.com/office/powerpoint/2010/main" val="251279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732334" y="412812"/>
            <a:ext cx="8098782"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Maths problems yet to be solved</a:t>
            </a:r>
            <a:endParaRPr lang="en-NZ" sz="4000" dirty="0">
              <a:latin typeface="Arial" panose="020B0604020202020204" pitchFamily="34" charset="0"/>
              <a:cs typeface="Arial" panose="020B0604020202020204" pitchFamily="34" charset="0"/>
            </a:endParaRPr>
          </a:p>
        </p:txBody>
      </p:sp>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pic>
        <p:nvPicPr>
          <p:cNvPr id="4" name="Picture 3" descr="A screenshot of a math test&#10;&#10;Description automatically generated">
            <a:extLst>
              <a:ext uri="{FF2B5EF4-FFF2-40B4-BE49-F238E27FC236}">
                <a16:creationId xmlns:a16="http://schemas.microsoft.com/office/drawing/2014/main" id="{64FD1F97-6738-90FE-BDE2-AD36ECF3D40E}"/>
              </a:ext>
            </a:extLst>
          </p:cNvPr>
          <p:cNvPicPr>
            <a:picLocks noChangeAspect="1"/>
          </p:cNvPicPr>
          <p:nvPr/>
        </p:nvPicPr>
        <p:blipFill>
          <a:blip r:embed="rId2"/>
          <a:stretch>
            <a:fillRect/>
          </a:stretch>
        </p:blipFill>
        <p:spPr>
          <a:xfrm>
            <a:off x="2812995" y="1677881"/>
            <a:ext cx="8248582" cy="5069148"/>
          </a:xfrm>
          <a:prstGeom prst="rect">
            <a:avLst/>
          </a:prstGeom>
        </p:spPr>
      </p:pic>
    </p:spTree>
    <p:extLst>
      <p:ext uri="{BB962C8B-B14F-4D97-AF65-F5344CB8AC3E}">
        <p14:creationId xmlns:p14="http://schemas.microsoft.com/office/powerpoint/2010/main" val="302019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3172393" cy="771164"/>
          </a:xfrm>
        </p:spPr>
        <p:txBody>
          <a:bodyPr>
            <a:noAutofit/>
          </a:bodyPr>
          <a:lstStyle/>
          <a:p>
            <a:r>
              <a:rPr lang="en-US" sz="4000" dirty="0">
                <a:latin typeface="Arial" panose="020B0604020202020204" pitchFamily="34" charset="0"/>
                <a:cs typeface="Arial" panose="020B0604020202020204" pitchFamily="34" charset="0"/>
              </a:rPr>
              <a:t>Axioms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2" y="1580226"/>
            <a:ext cx="9694416" cy="2852127"/>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An </a:t>
            </a:r>
            <a:r>
              <a:rPr lang="en-NZ" sz="1800" b="1" kern="100" dirty="0">
                <a:effectLst/>
                <a:latin typeface="Arial" panose="020B0604020202020204" pitchFamily="34" charset="0"/>
                <a:ea typeface="Aptos" panose="020B0004020202020204" pitchFamily="34" charset="0"/>
                <a:cs typeface="Arial" panose="020B0604020202020204" pitchFamily="34" charset="0"/>
              </a:rPr>
              <a:t>axiom</a:t>
            </a:r>
            <a:r>
              <a:rPr lang="en-NZ" sz="1800" kern="100" dirty="0">
                <a:effectLst/>
                <a:latin typeface="Arial" panose="020B0604020202020204" pitchFamily="34" charset="0"/>
                <a:ea typeface="Aptos" panose="020B0004020202020204" pitchFamily="34" charset="0"/>
                <a:cs typeface="Arial" panose="020B0604020202020204" pitchFamily="34" charset="0"/>
              </a:rPr>
              <a:t> is a fundamental statement or proposition that is accepted as true without requiring proof. </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Axioms are considered self-evident or universally accepted, forming the foundation upon which other truths and theorems are built.</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e.g. two sets are equal if and only if they have the same elements</a:t>
            </a:r>
            <a:r>
              <a:rPr lang="en-NZ" sz="1800" u="sng" kern="100" dirty="0">
                <a:effectLst/>
                <a:latin typeface="Arial" panose="020B0604020202020204" pitchFamily="34" charset="0"/>
                <a:ea typeface="Aptos" panose="020B0004020202020204" pitchFamily="34" charset="0"/>
                <a:cs typeface="Arial" panose="020B0604020202020204" pitchFamily="34" charset="0"/>
              </a:rPr>
              <a:t> </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Euclid – Elements – first printed in 1482 - built a series of axioms or postulates. </a:t>
            </a: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Start with simple axioms and then use the axioms to prove more complicated procedures – rinse and repeat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236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156809"/>
          </a:xfrm>
          <a:prstGeom prst="rect">
            <a:avLst/>
          </a:prstGeom>
          <a:noFill/>
        </p:spPr>
        <p:txBody>
          <a:bodyPr wrap="square" rtlCol="0">
            <a:spAutoFit/>
          </a:bodyPr>
          <a:lstStyle/>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Hilbert's axiomatic foundations of mathematics (circa 1900):</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consistent – there are no statements that could be proven to be both true and false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complete – every statement should be able to be proved or disproved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563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749535"/>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 there should be a decision procedure that can tell us if a statement can be 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By decision procedure, he meant a clear computational process, i.e., an algorithm that would start with the axioms and a potential conclusion and tell us if the conclusion could be proved by the axioms.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Hilbert was certain that such an algorithm existed. </a:t>
            </a: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(decision problem) was the problem of finding the algorithm.</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 didn’t define what he meant by “</a:t>
            </a:r>
            <a:r>
              <a:rPr lang="de-DE" sz="1800" kern="100" dirty="0">
                <a:effectLst/>
                <a:latin typeface="Arial" panose="020B0604020202020204" pitchFamily="34" charset="0"/>
                <a:ea typeface="Aptos" panose="020B0004020202020204" pitchFamily="34" charset="0"/>
                <a:cs typeface="Arial" panose="020B0604020202020204" pitchFamily="34" charset="0"/>
              </a:rPr>
              <a:t>decision procedure“.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1253574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672</TotalTime>
  <Words>3176</Words>
  <Application>Microsoft Office PowerPoint</Application>
  <PresentationFormat>Widescreen</PresentationFormat>
  <Paragraphs>495</Paragraphs>
  <Slides>56</Slides>
  <Notes>0</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Arial</vt:lpstr>
      <vt:lpstr>Arial Unicode MS</vt:lpstr>
      <vt:lpstr>Century Gothic</vt:lpstr>
      <vt:lpstr>Courier New</vt:lpstr>
      <vt:lpstr>Times New Roman</vt:lpstr>
      <vt:lpstr>Wingdings</vt:lpstr>
      <vt:lpstr>Wingdings 3</vt:lpstr>
      <vt:lpstr>Wisp</vt:lpstr>
      <vt:lpstr>The halting problem  A journey through Alan Turing's seminal paper </vt:lpstr>
      <vt:lpstr>Time travel back to 1936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Palindrome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Turing</dc:title>
  <dc:creator>Rory Braybrook</dc:creator>
  <cp:lastModifiedBy>Rory Braybrook</cp:lastModifiedBy>
  <cp:revision>35</cp:revision>
  <dcterms:created xsi:type="dcterms:W3CDTF">2024-03-28T22:49:14Z</dcterms:created>
  <dcterms:modified xsi:type="dcterms:W3CDTF">2024-04-07T05:45:20Z</dcterms:modified>
</cp:coreProperties>
</file>